
<file path=[Content_Types].xml><?xml version="1.0" encoding="utf-8"?>
<Types xmlns="http://schemas.openxmlformats.org/package/2006/content-types">
  <Default Extension="rels" ContentType="application/vnd.openxmlformats-package.relationships+xml"/>
  <Default Extension="xml" ContentType="application/xml"/>
  <Default Extension="jpeg" ContentType="image/jpeg"/>
  <Default Extension="png" ContentType="image/png"/>
  <Default Extension="wmf" ContentType="image/x-wmf"/>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presentation.xml" ContentType="application/vnd.openxmlformats-officedocument.presentationml.presentation.main+xml"/>
  <Override PartName="/ppt/presProps.xml" ContentType="application/vnd.openxmlformats-officedocument.presentationml.presProps+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tableStyles.xml" ContentType="application/vnd.openxmlformats-officedocument.presentationml.tableStyles+xml"/>
  <Override PartName="/ppt/tags/tag1.xml" ContentType="application/vnd.openxmlformats-officedocument.presentationml.tags+xml"/>
  <Override PartName="/ppt/theme/theme1.xml" ContentType="application/vnd.openxmlformats-officedocument.theme+xml"/>
  <Override PartName="/ppt/viewProps.xml" ContentType="application/vnd.openxmlformats-officedocument.presentationml.viewProps+xml"/>
</Types>
</file>

<file path=_rels/.rels>&#65279;<?xml version="1.0" encoding="utf-8" standalone="yes"?><Relationships xmlns="http://schemas.openxmlformats.org/package/2006/relationships"><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package/2006/relationships/metadata/thumbnail" Target="docProps/thumbnail.jpeg" /><Relationship Id="rId5" Type="http://schemas.openxmlformats.org/officeDocument/2006/relationships/custom-properties" Target="docProps/custom.xml" /></Relationships>
</file>

<file path=ppt/presentation.xml><?xml version="1.0" encoding="utf-8"?>
<!--Generated by Aspose.Slides for .NET 22.12-->
<p:presentation xmlns:r="http://schemas.openxmlformats.org/officeDocument/2006/relationships" xmlns:a="http://schemas.openxmlformats.org/drawingml/2006/main" xmlns:p="http://schemas.openxmlformats.org/presentationml/2006/main" saveSubsetFonts="1">
  <p:sldMasterIdLst>
    <p:sldMasterId id="2147483667" r:id="rId1"/>
  </p:sldMasterIdLst>
  <p:sldIdLst>
    <p:sldId id="260" r:id="rId2"/>
    <p:sldId id="261" r:id="rId3"/>
    <p:sldId id="265" r:id="rId4"/>
    <p:sldId id="266" r:id="rId5"/>
    <p:sldId id="262" r:id="rId6"/>
    <p:sldId id="270" r:id="rId7"/>
    <p:sldId id="271" r:id="rId8"/>
  </p:sldIdLst>
  <p:sldSz cx="9144000" cy="5143500" type="screen16x9"/>
  <p:notesSz cx="6799263" cy="9929813"/>
  <p:custDataLst>
    <p:tags r:id="rId9"/>
  </p:custDataLst>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r="http://schemas.openxmlformats.org/officeDocument/2006/relationships" xmlns:a="http://schemas.openxmlformats.org/drawingml/2006/main" xmlns:p="http://schemas.openxmlformats.org/presentationml/2006/main">
  <p:showPr showNarration="1">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 uri="{1BD7E111-0CB8-44D6-8891-C1BB2F81B7CC}">
      <p1710:readonlyRecommended xmlns:p1710="http://schemas.microsoft.com/office/powerpoint/2017/10/main" val="0"/>
    </p:ext>
  </p:extLst>
</p:presentationPr>
</file>

<file path=ppt/tableStyles.xml><?xml version="1.0" encoding="utf-8"?>
<a:tblStyleLst xmlns:r="http://schemas.openxmlformats.org/officeDocument/2006/relationships"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fill>
          <a:solidFill>
            <a:schemeClr val="accent1">
              <a:tint val="40000"/>
            </a:schemeClr>
          </a:solidFill>
        </a:fill>
      </a:tcStyle>
    </a:band1H>
    <a:band1V>
      <a:tcStyle>
        <a:fill>
          <a:solidFill>
            <a:schemeClr val="accent1">
              <a:tint val="40000"/>
            </a:schemeClr>
          </a:solidFill>
        </a:fill>
      </a:tcStyle>
    </a:band1V>
    <a:lastCol>
      <a:tcTxStyle b="on">
        <a:fontRef idx="minor">
          <a:prstClr val="black"/>
        </a:fontRef>
        <a:schemeClr val="lt1"/>
      </a:tcTxStyle>
      <a:tcStyle>
        <a:fill>
          <a:solidFill>
            <a:schemeClr val="accent1"/>
          </a:solidFill>
        </a:fill>
      </a:tcStyle>
    </a:lastCol>
    <a:firstCol>
      <a:tcTxStyle b="on">
        <a:fontRef idx="minor">
          <a:prstClr val="black"/>
        </a:fontRef>
        <a:schemeClr val="lt1"/>
      </a:tcTxStyle>
      <a:tcStyle>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7" autoAdjust="0"/>
    <p:restoredTop sz="94660"/>
  </p:normalViewPr>
  <p:slideViewPr>
    <p:cSldViewPr showGuides="1">
      <p:cViewPr varScale="1">
        <p:scale>
          <a:sx n="101" d="100"/>
          <a:sy n="101" d="100"/>
        </p:scale>
        <p:origin x="132" y="816"/>
      </p:cViewPr>
      <p:guideLst>
        <p:guide orient="horz" pos="1620"/>
        <p:guide pos="2880"/>
      </p:guideLst>
    </p:cSldViewPr>
  </p:slideViewPr>
  <p:notesTextViewPr>
    <p:cViewPr>
      <p:scale>
        <a:sx n="3" d="2"/>
        <a:sy n="3" d="2"/>
      </p:scale>
      <p:origin x="0" y="0"/>
    </p:cViewPr>
  </p:notesTextViewPr>
  <p:sorterViewPr>
    <p:cViewPr>
      <p:scale>
        <a:sx n="66" d="100"/>
        <a:sy n="66" d="100"/>
      </p:scale>
      <p:origin x="0" y="0"/>
    </p:cViewPr>
  </p:sorterViewPr>
  <p:notesViewPr>
    <p:cSldViewPr>
      <p:cViewPr>
        <p:scale>
          <a:sx n="1" d="100"/>
          <a:sy n="1" d="100"/>
        </p:scale>
        <p:origin x="0" y="0"/>
      </p:cViewPr>
    </p:cSldViewPr>
  </p:notesViewPr>
  <p:gridSpacing cx="72008" cy="72008"/>
</p:viewPr>
</file>

<file path=ppt/_rels/presentation.xml.rels>&#65279;<?xml version="1.0" encoding="utf-8" standalone="yes"?><Relationships xmlns="http://schemas.openxmlformats.org/package/2006/relationships"><Relationship Id="rId1" Type="http://schemas.openxmlformats.org/officeDocument/2006/relationships/slideMaster" Target="slideMasters/slideMaster1.xml" /><Relationship Id="rId10" Type="http://schemas.openxmlformats.org/officeDocument/2006/relationships/presProps" Target="presProps.xml" /><Relationship Id="rId11" Type="http://schemas.openxmlformats.org/officeDocument/2006/relationships/viewProps" Target="viewProps.xml" /><Relationship Id="rId12" Type="http://schemas.openxmlformats.org/officeDocument/2006/relationships/theme" Target="theme/theme1.xml" /><Relationship Id="rId13" Type="http://schemas.openxmlformats.org/officeDocument/2006/relationships/tableStyles" Target="tableStyles.xml" /><Relationship Id="rId2" Type="http://schemas.openxmlformats.org/officeDocument/2006/relationships/slide" Target="slides/slide1.xml" /><Relationship Id="rId3" Type="http://schemas.openxmlformats.org/officeDocument/2006/relationships/slide" Target="slides/slide2.xml" /><Relationship Id="rId4" Type="http://schemas.openxmlformats.org/officeDocument/2006/relationships/slide" Target="slides/slide3.xml" /><Relationship Id="rId5" Type="http://schemas.openxmlformats.org/officeDocument/2006/relationships/slide" Target="slides/slide4.xml" /><Relationship Id="rId6" Type="http://schemas.openxmlformats.org/officeDocument/2006/relationships/slide" Target="slides/slide5.xml" /><Relationship Id="rId7" Type="http://schemas.openxmlformats.org/officeDocument/2006/relationships/slide" Target="slides/slide6.xml" /><Relationship Id="rId8" Type="http://schemas.openxmlformats.org/officeDocument/2006/relationships/slide" Target="slides/slide7.xml" /><Relationship Id="rId9" Type="http://schemas.openxmlformats.org/officeDocument/2006/relationships/tags" Target="tags/tag1.xml" /></Relationships>
</file>

<file path=ppt/slideLayouts/_rels/slideLayout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0.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1.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4.xml.rels>&#65279;<?xml version="1.0" encoding="utf-8" standalone="yes"?><Relationships xmlns="http://schemas.openxmlformats.org/package/2006/relationships"><Relationship Id="rId1" Type="http://schemas.openxmlformats.org/officeDocument/2006/relationships/image" Target="../media/image1.png" /><Relationship Id="rId2" Type="http://schemas.openxmlformats.org/officeDocument/2006/relationships/slideMaster" Target="../slideMasters/slideMaster1.xml" /></Relationships>
</file>

<file path=ppt/slideLayouts/_rels/slideLayout1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16.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2.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3.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4.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5.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6.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7.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8.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_rels/slideLayout9.xml.rels>&#65279;<?xml version="1.0" encoding="utf-8" standalone="yes"?><Relationships xmlns="http://schemas.openxmlformats.org/package/2006/relationships"><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Textsida hel">
    <p:spTree>
      <p:nvGrpSpPr>
        <p:cNvPr id="1" name=""/>
        <p:cNvGrpSpPr/>
        <p:nvPr/>
      </p:nvGrpSpPr>
      <p:grpSpPr>
        <a:xfrm>
          <a:off x="0" y="0"/>
          <a:ext cx="0" cy="0"/>
        </a:xfrm>
      </p:grpSpPr>
      <p:sp>
        <p:nvSpPr>
          <p:cNvPr id="5" name="Rektangel 4"/>
          <p:cNvSpPr/>
          <p:nvPr userDrawn="1"/>
        </p:nvSpPr>
        <p:spPr>
          <a:xfrm>
            <a:off x="-1" y="0"/>
            <a:ext cx="489600" cy="49025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007864"/>
              </a:solidFill>
            </a:endParaRPr>
          </a:p>
        </p:txBody>
      </p:sp>
      <p:sp>
        <p:nvSpPr>
          <p:cNvPr id="7" name="Rektangel 6"/>
          <p:cNvSpPr/>
          <p:nvPr userDrawn="1"/>
        </p:nvSpPr>
        <p:spPr>
          <a:xfrm>
            <a:off x="-1" y="490255"/>
            <a:ext cx="489600" cy="4653245"/>
          </a:xfrm>
          <a:prstGeom prst="rect">
            <a:avLst/>
          </a:prstGeom>
          <a:solidFill>
            <a:srgbClr val="E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smtClean="0"/>
              <a:t>Skriv en rubrik</a:t>
            </a:r>
            <a:endParaRPr lang="sv-SE"/>
          </a:p>
        </p:txBody>
      </p:sp>
      <p:sp>
        <p:nvSpPr>
          <p:cNvPr id="9" name="Platshållare för innehåll 2"/>
          <p:cNvSpPr>
            <a:spLocks noGrp="1"/>
          </p:cNvSpPr>
          <p:nvPr>
            <p:ph sz="half" idx="1" hasCustomPrompt="1"/>
          </p:nvPr>
        </p:nvSpPr>
        <p:spPr>
          <a:xfrm>
            <a:off x="899592" y="1059582"/>
            <a:ext cx="7848872" cy="3240360"/>
          </a:xfrm>
          <a:prstGeom prst="rect">
            <a:avLst/>
          </a:prstGeom>
        </p:spPr>
        <p:txBody>
          <a:bodyPr lIns="0" tIns="0" rIns="0" bIns="0"/>
          <a:lstStyle>
            <a:lvl1pPr marL="0" indent="0" defTabSz="468000">
              <a:buFont typeface="Arial" pitchFamily="34" charset="0"/>
              <a:buNone/>
              <a:tabLst>
                <a:tab pos="288000"/>
              </a:tabLst>
              <a:defRPr sz="25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Skriv en text eller infoga ett objekt genom att klicka på en av ikonerna i mitten.</a:t>
            </a:r>
            <a:endParaRPr lang="sv-SE"/>
          </a:p>
        </p:txBody>
      </p:sp>
      <p:sp>
        <p:nvSpPr>
          <p:cNvPr id="10"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smtClean="0"/>
              <a:t>Lägg till avsändare här</a:t>
            </a:r>
          </a:p>
        </p:txBody>
      </p:sp>
    </p:spTree>
    <p:extLst>
      <p:ext uri="{BB962C8B-B14F-4D97-AF65-F5344CB8AC3E}">
        <p14:creationId xmlns:p14="http://schemas.microsoft.com/office/powerpoint/2010/main" val="3529138670"/>
      </p:ext>
    </p:extLst>
  </p:cSld>
  <p:clrMapOvr>
    <a:masterClrMapping/>
  </p:clrMapOvr>
  <p:transition/>
  <p:timing/>
</p:sldLayout>
</file>

<file path=ppt/slideLayouts/slideLayout10.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4_Textsida delad">
    <p:spTree>
      <p:nvGrpSpPr>
        <p:cNvPr id="1" name=""/>
        <p:cNvGrpSpPr/>
        <p:nvPr/>
      </p:nvGrpSpPr>
      <p:grpSpPr>
        <a:xfrm>
          <a:off x="0" y="0"/>
          <a:ext cx="0" cy="0"/>
        </a:xfrm>
      </p:grpSpPr>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smtClean="0"/>
              <a:t>Skriv en rubrik</a:t>
            </a:r>
            <a:endParaRPr lang="sv-SE"/>
          </a:p>
        </p:txBody>
      </p:sp>
      <p:sp>
        <p:nvSpPr>
          <p:cNvPr id="9" name="Platshållare för innehåll 2"/>
          <p:cNvSpPr>
            <a:spLocks noGrp="1"/>
          </p:cNvSpPr>
          <p:nvPr>
            <p:ph sz="half" idx="1" hasCustomPrompt="1"/>
          </p:nvPr>
        </p:nvSpPr>
        <p:spPr>
          <a:xfrm>
            <a:off x="899592"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Skriv en text eller infoga ett objekt genom att klicka på en av ikonerna i mitten.</a:t>
            </a:r>
            <a:endParaRPr lang="sv-SE"/>
          </a:p>
        </p:txBody>
      </p:sp>
      <p:sp>
        <p:nvSpPr>
          <p:cNvPr id="11" name="Platshållare för innehåll 2"/>
          <p:cNvSpPr>
            <a:spLocks noGrp="1"/>
          </p:cNvSpPr>
          <p:nvPr>
            <p:ph sz="half" idx="11" hasCustomPrompt="1"/>
          </p:nvPr>
        </p:nvSpPr>
        <p:spPr>
          <a:xfrm>
            <a:off x="4716016"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Skriv en text eller infoga ett objekt genom att klicka på en av ikonerna i mitten.</a:t>
            </a:r>
            <a:endParaRPr lang="sv-SE"/>
          </a:p>
        </p:txBody>
      </p:sp>
      <p:sp>
        <p:nvSpPr>
          <p:cNvPr id="14" name="Rektangel 13"/>
          <p:cNvSpPr/>
          <p:nvPr userDrawn="1"/>
        </p:nvSpPr>
        <p:spPr>
          <a:xfrm>
            <a:off x="-1" y="0"/>
            <a:ext cx="489600" cy="490255"/>
          </a:xfrm>
          <a:prstGeom prst="rect">
            <a:avLst/>
          </a:prstGeom>
          <a:solidFill>
            <a:srgbClr val="004B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007864"/>
              </a:solidFill>
            </a:endParaRPr>
          </a:p>
        </p:txBody>
      </p:sp>
      <p:sp>
        <p:nvSpPr>
          <p:cNvPr id="15" name="Rektangel 14"/>
          <p:cNvSpPr/>
          <p:nvPr userDrawn="1"/>
        </p:nvSpPr>
        <p:spPr>
          <a:xfrm>
            <a:off x="-2" y="490255"/>
            <a:ext cx="489600" cy="4653245"/>
          </a:xfrm>
          <a:prstGeom prst="rect">
            <a:avLst/>
          </a:prstGeom>
          <a:solidFill>
            <a:srgbClr val="009C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smtClean="0"/>
              <a:t>Lägg till avsändare här</a:t>
            </a:r>
          </a:p>
        </p:txBody>
      </p:sp>
    </p:spTree>
    <p:extLst>
      <p:ext uri="{BB962C8B-B14F-4D97-AF65-F5344CB8AC3E}">
        <p14:creationId xmlns:p14="http://schemas.microsoft.com/office/powerpoint/2010/main" val="32927800"/>
      </p:ext>
    </p:extLst>
  </p:cSld>
  <p:clrMapOvr>
    <a:masterClrMapping/>
  </p:clrMapOvr>
  <p:transition/>
  <p:timing/>
</p:sldLayout>
</file>

<file path=ppt/slideLayouts/slideLayout11.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5_Textsida hel">
    <p:spTree>
      <p:nvGrpSpPr>
        <p:cNvPr id="1" name=""/>
        <p:cNvGrpSpPr/>
        <p:nvPr/>
      </p:nvGrpSpPr>
      <p:grpSpPr>
        <a:xfrm>
          <a:off x="0" y="0"/>
          <a:ext cx="0" cy="0"/>
        </a:xfrm>
      </p:grpSpPr>
      <p:sp>
        <p:nvSpPr>
          <p:cNvPr id="5" name="Rektangel 4"/>
          <p:cNvSpPr/>
          <p:nvPr userDrawn="1"/>
        </p:nvSpPr>
        <p:spPr>
          <a:xfrm>
            <a:off x="-1" y="0"/>
            <a:ext cx="489600" cy="490255"/>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007864"/>
              </a:solidFill>
            </a:endParaRPr>
          </a:p>
        </p:txBody>
      </p:sp>
      <p:sp>
        <p:nvSpPr>
          <p:cNvPr id="7" name="Rektangel 6"/>
          <p:cNvSpPr/>
          <p:nvPr userDrawn="1"/>
        </p:nvSpPr>
        <p:spPr>
          <a:xfrm>
            <a:off x="-1" y="490255"/>
            <a:ext cx="489600" cy="4653245"/>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smtClean="0"/>
              <a:t>Skriv en rubrik</a:t>
            </a:r>
            <a:endParaRPr lang="sv-SE"/>
          </a:p>
        </p:txBody>
      </p:sp>
      <p:sp>
        <p:nvSpPr>
          <p:cNvPr id="11" name="Platshållare för innehåll 2"/>
          <p:cNvSpPr>
            <a:spLocks noGrp="1"/>
          </p:cNvSpPr>
          <p:nvPr>
            <p:ph sz="half" idx="1" hasCustomPrompt="1"/>
          </p:nvPr>
        </p:nvSpPr>
        <p:spPr>
          <a:xfrm>
            <a:off x="899592" y="1059582"/>
            <a:ext cx="7848872" cy="3240360"/>
          </a:xfrm>
          <a:prstGeom prst="rect">
            <a:avLst/>
          </a:prstGeom>
        </p:spPr>
        <p:txBody>
          <a:bodyPr lIns="0" tIns="0" rIns="0" bIns="0"/>
          <a:lstStyle>
            <a:lvl1pPr marL="0" indent="0" defTabSz="468000">
              <a:buFont typeface="Arial" pitchFamily="34" charset="0"/>
              <a:buNone/>
              <a:tabLst>
                <a:tab pos="288000"/>
              </a:tabLst>
              <a:defRPr sz="25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Skriv en text eller infoga ett objekt genom att klicka på en av ikonerna i mitten.</a:t>
            </a:r>
            <a:endParaRPr lang="sv-SE"/>
          </a:p>
        </p:txBody>
      </p:sp>
      <p:sp>
        <p:nvSpPr>
          <p:cNvPr id="12"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smtClean="0"/>
              <a:t>Lägg till avsändare här</a:t>
            </a:r>
          </a:p>
        </p:txBody>
      </p:sp>
    </p:spTree>
    <p:extLst>
      <p:ext uri="{BB962C8B-B14F-4D97-AF65-F5344CB8AC3E}">
        <p14:creationId xmlns:p14="http://schemas.microsoft.com/office/powerpoint/2010/main" val="298747817"/>
      </p:ext>
    </p:extLst>
  </p:cSld>
  <p:clrMapOvr>
    <a:masterClrMapping/>
  </p:clrMapOvr>
  <p:transition/>
  <p:timing/>
</p:sldLayout>
</file>

<file path=ppt/slideLayouts/slideLayout1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5_Textsida delad">
    <p:spTree>
      <p:nvGrpSpPr>
        <p:cNvPr id="1" name=""/>
        <p:cNvGrpSpPr/>
        <p:nvPr/>
      </p:nvGrpSpPr>
      <p:grpSpPr>
        <a:xfrm>
          <a:off x="0" y="0"/>
          <a:ext cx="0" cy="0"/>
        </a:xfrm>
      </p:grpSpPr>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smtClean="0"/>
              <a:t>Skriv en rubrik</a:t>
            </a:r>
            <a:endParaRPr lang="sv-SE"/>
          </a:p>
        </p:txBody>
      </p:sp>
      <p:sp>
        <p:nvSpPr>
          <p:cNvPr id="9" name="Platshållare för innehåll 2"/>
          <p:cNvSpPr>
            <a:spLocks noGrp="1"/>
          </p:cNvSpPr>
          <p:nvPr>
            <p:ph sz="half" idx="1" hasCustomPrompt="1"/>
          </p:nvPr>
        </p:nvSpPr>
        <p:spPr>
          <a:xfrm>
            <a:off x="899592"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Skriv en text eller infoga ett objekt genom att klicka på en av ikonerna i mitten.</a:t>
            </a:r>
            <a:endParaRPr lang="sv-SE"/>
          </a:p>
        </p:txBody>
      </p:sp>
      <p:sp>
        <p:nvSpPr>
          <p:cNvPr id="11" name="Platshållare för innehåll 2"/>
          <p:cNvSpPr>
            <a:spLocks noGrp="1"/>
          </p:cNvSpPr>
          <p:nvPr>
            <p:ph sz="half" idx="11" hasCustomPrompt="1"/>
          </p:nvPr>
        </p:nvSpPr>
        <p:spPr>
          <a:xfrm>
            <a:off x="4716016"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Skriv en text eller infoga ett objekt genom att klicka på en av ikonerna i mitten.</a:t>
            </a:r>
            <a:endParaRPr lang="sv-SE"/>
          </a:p>
        </p:txBody>
      </p:sp>
      <p:sp>
        <p:nvSpPr>
          <p:cNvPr id="12" name="Rektangel 11"/>
          <p:cNvSpPr/>
          <p:nvPr userDrawn="1"/>
        </p:nvSpPr>
        <p:spPr>
          <a:xfrm>
            <a:off x="-1" y="0"/>
            <a:ext cx="489600" cy="490255"/>
          </a:xfrm>
          <a:prstGeom prst="rect">
            <a:avLst/>
          </a:prstGeom>
          <a:solidFill>
            <a:schemeClr val="bg2">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007864"/>
              </a:solidFill>
            </a:endParaRPr>
          </a:p>
        </p:txBody>
      </p:sp>
      <p:sp>
        <p:nvSpPr>
          <p:cNvPr id="13" name="Rektangel 12"/>
          <p:cNvSpPr/>
          <p:nvPr userDrawn="1"/>
        </p:nvSpPr>
        <p:spPr>
          <a:xfrm>
            <a:off x="-1" y="490255"/>
            <a:ext cx="489600" cy="4653245"/>
          </a:xfrm>
          <a:prstGeom prst="rect">
            <a:avLst/>
          </a:prstGeom>
          <a:solidFill>
            <a:schemeClr val="bg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smtClean="0"/>
              <a:t>Lägg till avsändare här</a:t>
            </a:r>
          </a:p>
        </p:txBody>
      </p:sp>
    </p:spTree>
    <p:extLst>
      <p:ext uri="{BB962C8B-B14F-4D97-AF65-F5344CB8AC3E}">
        <p14:creationId xmlns:p14="http://schemas.microsoft.com/office/powerpoint/2010/main" val="1945590647"/>
      </p:ext>
    </p:extLst>
  </p:cSld>
  <p:clrMapOvr>
    <a:masterClrMapping/>
  </p:clrMapOvr>
  <p:transition/>
  <p:timing/>
</p:sldLayout>
</file>

<file path=ppt/slideLayouts/slideLayout1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reserve="1" userDrawn="1">
  <p:cSld name="Helbild med bildtext">
    <p:spTree>
      <p:nvGrpSpPr>
        <p:cNvPr id="1" name=""/>
        <p:cNvGrpSpPr/>
        <p:nvPr/>
      </p:nvGrpSpPr>
      <p:grpSpPr>
        <a:xfrm>
          <a:off x="0" y="0"/>
          <a:ext cx="0" cy="0"/>
        </a:xfrm>
      </p:grpSpPr>
      <p:sp>
        <p:nvSpPr>
          <p:cNvPr id="11" name="Platshållare för bild 2"/>
          <p:cNvSpPr>
            <a:spLocks noGrp="1"/>
          </p:cNvSpPr>
          <p:nvPr>
            <p:ph type="pic" idx="10"/>
          </p:nvPr>
        </p:nvSpPr>
        <p:spPr>
          <a:xfrm>
            <a:off x="0" y="0"/>
            <a:ext cx="9144000" cy="5143500"/>
          </a:xfrm>
          <a:prstGeom prst="rect">
            <a:avLst/>
          </a:prstGeom>
        </p:spPr>
        <p:txBody>
          <a:bodyPr lIns="180000" tIns="180000" rIns="108000">
            <a:normAutofit/>
          </a:bodyPr>
          <a:lstStyle>
            <a:lvl1pPr marL="0" indent="0" algn="ctr">
              <a:buNone/>
              <a:defRPr sz="2000">
                <a:solidFill>
                  <a:schemeClr val="bg1">
                    <a:lumMod val="85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smtClean="0"/>
              <a:t>Klicka på ikonen för att lägga till en bild</a:t>
            </a:r>
            <a:endParaRPr lang="sv-SE"/>
          </a:p>
        </p:txBody>
      </p:sp>
      <p:sp>
        <p:nvSpPr>
          <p:cNvPr id="6" name="textruta 5"/>
          <p:cNvSpPr txBox="1"/>
          <p:nvPr userDrawn="1"/>
        </p:nvSpPr>
        <p:spPr>
          <a:xfrm>
            <a:off x="1691680" y="1275606"/>
            <a:ext cx="4248472" cy="1080120"/>
          </a:xfrm>
          <a:prstGeom prst="rect">
            <a:avLst/>
          </a:prstGeom>
        </p:spPr>
        <p:txBody>
          <a:bodyPr vert="horz" wrap="square" lIns="0" tIns="0" rIns="0" bIns="0" rtlCol="0" anchor="b" anchorCtr="0">
            <a:normAutofit/>
          </a:bodyPr>
          <a:lstStyle/>
          <a:p>
            <a:pPr marL="0" marR="0" indent="0" algn="l" defTabSz="914400" rtl="0" eaLnBrk="1" fontAlgn="auto" latinLnBrk="0" hangingPunct="1">
              <a:lnSpc>
                <a:spcPct val="100000"/>
              </a:lnSpc>
              <a:spcBef>
                <a:spcPct val="0"/>
              </a:spcBef>
              <a:spcAft>
                <a:spcPct val="0"/>
              </a:spcAft>
              <a:buClrTx/>
              <a:buSzTx/>
              <a:buFontTx/>
              <a:buNone/>
            </a:pPr>
            <a:endParaRPr kumimoji="0" lang="sv-SE" sz="1050" b="0" i="0" u="none" strike="noStrike" kern="1200" cap="none" spc="0" normalizeH="0" baseline="0" noProof="0" smtClean="0">
              <a:ln>
                <a:noFill/>
              </a:ln>
              <a:solidFill>
                <a:schemeClr val="tx1"/>
              </a:solidFill>
              <a:effectLst/>
              <a:uLnTx/>
              <a:uFillTx/>
              <a:latin typeface="+mj-lt"/>
              <a:ea typeface="+mj-ea"/>
              <a:cs typeface="+mj-cs"/>
            </a:endParaRPr>
          </a:p>
        </p:txBody>
      </p:sp>
      <p:sp>
        <p:nvSpPr>
          <p:cNvPr id="12" name="Platshållare för text 2"/>
          <p:cNvSpPr>
            <a:spLocks noGrp="1"/>
          </p:cNvSpPr>
          <p:nvPr>
            <p:ph type="body" sz="half" idx="2" hasCustomPrompt="1"/>
          </p:nvPr>
        </p:nvSpPr>
        <p:spPr>
          <a:xfrm>
            <a:off x="0" y="2708772"/>
            <a:ext cx="4932548" cy="1060112"/>
          </a:xfrm>
          <a:prstGeom prst="rect">
            <a:avLst/>
          </a:prstGeom>
          <a:solidFill>
            <a:schemeClr val="accent1">
              <a:alpha val="90000"/>
            </a:schemeClr>
          </a:solidFill>
        </p:spPr>
        <p:txBody>
          <a:bodyPr lIns="360000" tIns="108000" rIns="360000" bIns="108000" anchor="ctr" anchorCtr="0"/>
          <a:lstStyle>
            <a:lvl1pPr>
              <a:defRPr sz="1600">
                <a:solidFill>
                  <a:schemeClr val="bg1"/>
                </a:solidFill>
                <a:latin typeface="+mn-lt"/>
              </a:defRPr>
            </a:lvl1pPr>
          </a:lstStyle>
          <a:p>
            <a:pPr lvl="0"/>
            <a:r>
              <a:rPr lang="sv-SE" smtClean="0"/>
              <a:t>Skriv text här</a:t>
            </a:r>
          </a:p>
        </p:txBody>
      </p:sp>
      <p:sp>
        <p:nvSpPr>
          <p:cNvPr id="15" name="Platshållare för bild 5"/>
          <p:cNvSpPr>
            <a:spLocks noGrp="1"/>
          </p:cNvSpPr>
          <p:nvPr>
            <p:ph type="pic" sz="quarter" idx="12" hasCustomPrompt="1"/>
          </p:nvPr>
        </p:nvSpPr>
        <p:spPr>
          <a:xfrm>
            <a:off x="7390783" y="4388592"/>
            <a:ext cx="1396800" cy="540000"/>
          </a:xfrm>
          <a:prstGeom prst="rect">
            <a:avLst/>
          </a:prstGeom>
        </p:spPr>
        <p:txBody>
          <a:bodyPr lIns="0" tIns="0" rIns="0" bIns="0" anchor="ctr" anchorCtr="0">
            <a:normAutofit/>
          </a:bodyPr>
          <a:lstStyle>
            <a:lvl1pPr algn="ctr">
              <a:defRPr sz="700" baseline="0">
                <a:solidFill>
                  <a:schemeClr val="bg2">
                    <a:lumMod val="50000"/>
                  </a:schemeClr>
                </a:solidFill>
              </a:defRPr>
            </a:lvl1pPr>
          </a:lstStyle>
          <a:p>
            <a:r>
              <a:rPr lang="sv-SE" smtClean="0"/>
              <a:t>Klicka här för att montera Region Gotlands logotype i png-format. Finns att ladda ner på www.gotland.se/grafiskprofil</a:t>
            </a:r>
            <a:endParaRPr lang="sv-SE"/>
          </a:p>
        </p:txBody>
      </p:sp>
    </p:spTree>
    <p:extLst>
      <p:ext uri="{BB962C8B-B14F-4D97-AF65-F5344CB8AC3E}">
        <p14:creationId xmlns:p14="http://schemas.microsoft.com/office/powerpoint/2010/main" val="1607139122"/>
      </p:ext>
    </p:extLst>
  </p:cSld>
  <p:clrMapOvr>
    <a:masterClrMapping/>
  </p:clrMapOvr>
  <p:transition/>
  <p:timing/>
</p:sldLayout>
</file>

<file path=ppt/slideLayouts/slideLayout1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reserve="1" userDrawn="1">
  <p:cSld name="Bild med text till höger">
    <p:spTree>
      <p:nvGrpSpPr>
        <p:cNvPr id="1" name=""/>
        <p:cNvGrpSpPr/>
        <p:nvPr/>
      </p:nvGrpSpPr>
      <p:grpSpPr>
        <a:xfrm>
          <a:off x="0" y="0"/>
          <a:ext cx="0" cy="0"/>
        </a:xfrm>
      </p:grpSpPr>
      <p:sp>
        <p:nvSpPr>
          <p:cNvPr id="5" name="Platshållare för text 2"/>
          <p:cNvSpPr>
            <a:spLocks noGrp="1"/>
          </p:cNvSpPr>
          <p:nvPr>
            <p:ph type="body" sz="half" idx="2"/>
          </p:nvPr>
        </p:nvSpPr>
        <p:spPr>
          <a:xfrm>
            <a:off x="5144400" y="0"/>
            <a:ext cx="3999600" cy="5143500"/>
          </a:xfrm>
          <a:prstGeom prst="rect">
            <a:avLst/>
          </a:prstGeom>
          <a:solidFill>
            <a:schemeClr val="accent3"/>
          </a:solidFill>
        </p:spPr>
        <p:txBody>
          <a:bodyPr lIns="360000" tIns="360000" rIns="360000" bIns="360000" anchor="t" anchorCtr="0"/>
          <a:lstStyle>
            <a:lvl1pPr defTabSz="540000">
              <a:tabLst>
                <a:tab pos="252000"/>
              </a:tabLst>
              <a:defRPr sz="1800">
                <a:solidFill>
                  <a:schemeClr val="bg1"/>
                </a:solidFill>
                <a:latin typeface="+mn-lt"/>
              </a:defRPr>
            </a:lvl1pPr>
          </a:lstStyle>
          <a:p>
            <a:pPr lvl="0"/>
            <a:r>
              <a:rPr lang="sv-SE" smtClean="0"/>
              <a:t>Redigera format för bakgrundstext</a:t>
            </a:r>
          </a:p>
        </p:txBody>
      </p:sp>
      <p:sp>
        <p:nvSpPr>
          <p:cNvPr id="11" name="Platshållare för bild 2"/>
          <p:cNvSpPr>
            <a:spLocks noGrp="1"/>
          </p:cNvSpPr>
          <p:nvPr>
            <p:ph type="pic" idx="10"/>
          </p:nvPr>
        </p:nvSpPr>
        <p:spPr>
          <a:xfrm>
            <a:off x="0" y="0"/>
            <a:ext cx="5144400" cy="5143500"/>
          </a:xfrm>
          <a:prstGeom prst="rect">
            <a:avLst/>
          </a:prstGeom>
        </p:spPr>
        <p:txBody>
          <a:bodyPr lIns="180000" tIns="180000" rIns="108000">
            <a:normAutofit/>
          </a:bodyPr>
          <a:lstStyle>
            <a:lvl1pPr marL="0" indent="0" algn="ctr">
              <a:buNone/>
              <a:defRPr sz="2000">
                <a:solidFill>
                  <a:schemeClr val="tx1">
                    <a:lumMod val="20000"/>
                    <a:lumOff val="8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smtClean="0"/>
              <a:t>Klicka på ikonen för att lägga till en bild</a:t>
            </a:r>
            <a:endParaRPr lang="sv-SE"/>
          </a:p>
        </p:txBody>
      </p:sp>
      <p:pic>
        <p:nvPicPr>
          <p:cNvPr id="8" name="Bildobjekt 7"/>
          <p:cNvPicPr>
            <a:picLocks noChangeAspect="1"/>
          </p:cNvPicPr>
          <p:nvPr userDrawn="1"/>
        </p:nvPicPr>
        <p:blipFill>
          <a:blip r:embed="rId1">
            <a:extLst>
              <a:ext uri="{28A0092B-C50C-407E-A947-70E740481C1C}">
                <a14:useLocalDpi xmlns:a14="http://schemas.microsoft.com/office/drawing/2010/main" val="0"/>
              </a:ext>
            </a:extLst>
          </a:blip>
          <a:stretch>
            <a:fillRect/>
          </a:stretch>
        </p:blipFill>
        <p:spPr>
          <a:xfrm>
            <a:off x="7390783" y="4389080"/>
            <a:ext cx="1396177" cy="539025"/>
          </a:xfrm>
          <a:prstGeom prst="rect">
            <a:avLst/>
          </a:prstGeom>
        </p:spPr>
      </p:pic>
    </p:spTree>
    <p:extLst>
      <p:ext uri="{BB962C8B-B14F-4D97-AF65-F5344CB8AC3E}">
        <p14:creationId xmlns:p14="http://schemas.microsoft.com/office/powerpoint/2010/main" val="1732167670"/>
      </p:ext>
    </p:extLst>
  </p:cSld>
  <p:clrMapOvr>
    <a:masterClrMapping/>
  </p:clrMapOvr>
  <p:transition/>
  <p:timing/>
</p:sldLayout>
</file>

<file path=ppt/slideLayouts/slideLayout1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reserve="1" userDrawn="1">
  <p:cSld name="Bild med text till vänster">
    <p:spTree>
      <p:nvGrpSpPr>
        <p:cNvPr id="1" name=""/>
        <p:cNvGrpSpPr/>
        <p:nvPr/>
      </p:nvGrpSpPr>
      <p:grpSpPr>
        <a:xfrm>
          <a:off x="0" y="0"/>
          <a:ext cx="0" cy="0"/>
        </a:xfrm>
      </p:grpSpPr>
      <p:sp>
        <p:nvSpPr>
          <p:cNvPr id="11" name="Platshållare för bild 2"/>
          <p:cNvSpPr>
            <a:spLocks noGrp="1"/>
          </p:cNvSpPr>
          <p:nvPr>
            <p:ph type="pic" idx="10"/>
          </p:nvPr>
        </p:nvSpPr>
        <p:spPr>
          <a:xfrm>
            <a:off x="3999600" y="0"/>
            <a:ext cx="5144400" cy="5143500"/>
          </a:xfrm>
          <a:prstGeom prst="rect">
            <a:avLst/>
          </a:prstGeom>
        </p:spPr>
        <p:txBody>
          <a:bodyPr lIns="180000" tIns="180000" rIns="108000">
            <a:normAutofit/>
          </a:bodyPr>
          <a:lstStyle>
            <a:lvl1pPr marL="0" indent="0" algn="ctr">
              <a:buNone/>
              <a:defRPr sz="2000">
                <a:solidFill>
                  <a:schemeClr val="tx1">
                    <a:lumMod val="20000"/>
                    <a:lumOff val="8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smtClean="0"/>
              <a:t>Klicka på ikonen för att lägga till en bild</a:t>
            </a:r>
            <a:endParaRPr lang="sv-SE"/>
          </a:p>
        </p:txBody>
      </p:sp>
      <p:sp>
        <p:nvSpPr>
          <p:cNvPr id="7" name="Platshållare för bild 5"/>
          <p:cNvSpPr>
            <a:spLocks noGrp="1"/>
          </p:cNvSpPr>
          <p:nvPr>
            <p:ph type="pic" sz="quarter" idx="12" hasCustomPrompt="1"/>
          </p:nvPr>
        </p:nvSpPr>
        <p:spPr>
          <a:xfrm>
            <a:off x="7390783" y="4388592"/>
            <a:ext cx="1396800" cy="540000"/>
          </a:xfrm>
          <a:prstGeom prst="rect">
            <a:avLst/>
          </a:prstGeom>
        </p:spPr>
        <p:txBody>
          <a:bodyPr lIns="0" tIns="0" rIns="0" bIns="0" anchor="ctr" anchorCtr="0">
            <a:normAutofit/>
          </a:bodyPr>
          <a:lstStyle>
            <a:lvl1pPr algn="ctr">
              <a:defRPr sz="700" baseline="0">
                <a:solidFill>
                  <a:schemeClr val="bg2">
                    <a:lumMod val="50000"/>
                  </a:schemeClr>
                </a:solidFill>
              </a:defRPr>
            </a:lvl1pPr>
          </a:lstStyle>
          <a:p>
            <a:r>
              <a:rPr lang="sv-SE" smtClean="0"/>
              <a:t>Klicka här för att montera Region Gotlands logotype i png-format. Finns att ladda ner på www.gotland.se/grafiskprofil</a:t>
            </a:r>
            <a:endParaRPr lang="sv-SE"/>
          </a:p>
        </p:txBody>
      </p:sp>
      <p:sp>
        <p:nvSpPr>
          <p:cNvPr id="5" name="Platshållare för text 2"/>
          <p:cNvSpPr>
            <a:spLocks noGrp="1"/>
          </p:cNvSpPr>
          <p:nvPr>
            <p:ph type="body" sz="half" idx="2"/>
          </p:nvPr>
        </p:nvSpPr>
        <p:spPr>
          <a:xfrm>
            <a:off x="0" y="0"/>
            <a:ext cx="3999600" cy="5143500"/>
          </a:xfrm>
          <a:prstGeom prst="rect">
            <a:avLst/>
          </a:prstGeom>
          <a:solidFill>
            <a:schemeClr val="accent4"/>
          </a:solidFill>
        </p:spPr>
        <p:txBody>
          <a:bodyPr lIns="360000" tIns="360000" rIns="360000" bIns="360000" anchor="t" anchorCtr="0"/>
          <a:lstStyle>
            <a:lvl1pPr defTabSz="540000">
              <a:tabLst>
                <a:tab pos="252000"/>
              </a:tabLst>
              <a:defRPr sz="1800">
                <a:solidFill>
                  <a:schemeClr val="bg1"/>
                </a:solidFill>
                <a:latin typeface="+mn-lt"/>
              </a:defRPr>
            </a:lvl1pPr>
          </a:lstStyle>
          <a:p>
            <a:pPr lvl="0"/>
            <a:r>
              <a:rPr lang="sv-SE" smtClean="0"/>
              <a:t>Redigera format för bakgrundstext</a:t>
            </a:r>
          </a:p>
        </p:txBody>
      </p:sp>
    </p:spTree>
    <p:extLst>
      <p:ext uri="{BB962C8B-B14F-4D97-AF65-F5344CB8AC3E}">
        <p14:creationId xmlns:p14="http://schemas.microsoft.com/office/powerpoint/2010/main" val="2562754514"/>
      </p:ext>
    </p:extLst>
  </p:cSld>
  <p:clrMapOvr>
    <a:masterClrMapping/>
  </p:clrMapOvr>
  <p:transition/>
  <p:timing/>
</p:sldLayout>
</file>

<file path=ppt/slideLayouts/slideLayout1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showMasterSp="0" preserve="1" userDrawn="1">
  <p:cSld name="Tre bilder med bildtext">
    <p:spTree>
      <p:nvGrpSpPr>
        <p:cNvPr id="1" name=""/>
        <p:cNvGrpSpPr/>
        <p:nvPr/>
      </p:nvGrpSpPr>
      <p:grpSpPr>
        <a:xfrm>
          <a:off x="0" y="0"/>
          <a:ext cx="0" cy="0"/>
        </a:xfrm>
      </p:grpSpPr>
      <p:sp>
        <p:nvSpPr>
          <p:cNvPr id="11" name="Platshållare för bild 2"/>
          <p:cNvSpPr>
            <a:spLocks noGrp="1"/>
          </p:cNvSpPr>
          <p:nvPr>
            <p:ph type="pic" idx="10"/>
          </p:nvPr>
        </p:nvSpPr>
        <p:spPr>
          <a:xfrm>
            <a:off x="2570400" y="0"/>
            <a:ext cx="6573600" cy="5143500"/>
          </a:xfrm>
          <a:prstGeom prst="rect">
            <a:avLst/>
          </a:prstGeom>
        </p:spPr>
        <p:txBody>
          <a:bodyPr lIns="180000" tIns="180000" rIns="108000">
            <a:normAutofit/>
          </a:bodyPr>
          <a:lstStyle>
            <a:lvl1pPr marL="0" indent="0" algn="ctr">
              <a:buNone/>
              <a:defRPr sz="2000">
                <a:solidFill>
                  <a:schemeClr val="tx1">
                    <a:lumMod val="20000"/>
                    <a:lumOff val="8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smtClean="0"/>
              <a:t>Klicka på ikonen för att lägga till en bild</a:t>
            </a:r>
            <a:endParaRPr lang="sv-SE"/>
          </a:p>
        </p:txBody>
      </p:sp>
      <p:sp>
        <p:nvSpPr>
          <p:cNvPr id="8" name="Platshållare för bild 2"/>
          <p:cNvSpPr>
            <a:spLocks noGrp="1"/>
          </p:cNvSpPr>
          <p:nvPr>
            <p:ph type="pic" idx="13"/>
          </p:nvPr>
        </p:nvSpPr>
        <p:spPr>
          <a:xfrm>
            <a:off x="0" y="-5461"/>
            <a:ext cx="2570400" cy="2570400"/>
          </a:xfrm>
          <a:prstGeom prst="rect">
            <a:avLst/>
          </a:prstGeom>
        </p:spPr>
        <p:txBody>
          <a:bodyPr lIns="180000" tIns="180000" rIns="108000">
            <a:normAutofit/>
          </a:bodyPr>
          <a:lstStyle>
            <a:lvl1pPr marL="0" indent="0" algn="ctr">
              <a:buNone/>
              <a:defRPr sz="2000">
                <a:solidFill>
                  <a:schemeClr val="tx1">
                    <a:lumMod val="20000"/>
                    <a:lumOff val="8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smtClean="0"/>
              <a:t>Klicka på ikonen för att lägga till en bild</a:t>
            </a:r>
            <a:endParaRPr lang="sv-SE"/>
          </a:p>
        </p:txBody>
      </p:sp>
      <p:sp>
        <p:nvSpPr>
          <p:cNvPr id="10" name="Platshållare för bild 2"/>
          <p:cNvSpPr>
            <a:spLocks noGrp="1"/>
          </p:cNvSpPr>
          <p:nvPr>
            <p:ph type="pic" idx="14"/>
          </p:nvPr>
        </p:nvSpPr>
        <p:spPr>
          <a:xfrm>
            <a:off x="0" y="2564046"/>
            <a:ext cx="2570400" cy="2579453"/>
          </a:xfrm>
          <a:prstGeom prst="rect">
            <a:avLst/>
          </a:prstGeom>
        </p:spPr>
        <p:txBody>
          <a:bodyPr lIns="180000" tIns="180000" rIns="108000">
            <a:normAutofit/>
          </a:bodyPr>
          <a:lstStyle>
            <a:lvl1pPr marL="0" indent="0" algn="ctr">
              <a:buNone/>
              <a:defRPr sz="2000">
                <a:solidFill>
                  <a:schemeClr val="tx1">
                    <a:lumMod val="20000"/>
                    <a:lumOff val="80000"/>
                  </a:schemeClr>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sv-SE" smtClean="0"/>
              <a:t>Klicka på ikonen för att lägga till en bild</a:t>
            </a:r>
            <a:endParaRPr lang="sv-SE"/>
          </a:p>
        </p:txBody>
      </p:sp>
      <p:sp>
        <p:nvSpPr>
          <p:cNvPr id="14" name="Platshållare för text 2"/>
          <p:cNvSpPr>
            <a:spLocks noGrp="1"/>
          </p:cNvSpPr>
          <p:nvPr>
            <p:ph type="body" sz="half" idx="2" hasCustomPrompt="1"/>
          </p:nvPr>
        </p:nvSpPr>
        <p:spPr>
          <a:xfrm>
            <a:off x="4211452" y="843558"/>
            <a:ext cx="4932548" cy="1060112"/>
          </a:xfrm>
          <a:prstGeom prst="rect">
            <a:avLst/>
          </a:prstGeom>
          <a:solidFill>
            <a:srgbClr val="004B87">
              <a:alpha val="90000"/>
            </a:srgbClr>
          </a:solidFill>
        </p:spPr>
        <p:txBody>
          <a:bodyPr lIns="360000" tIns="108000" rIns="360000" bIns="108000" anchor="ctr" anchorCtr="0"/>
          <a:lstStyle>
            <a:lvl1pPr>
              <a:defRPr sz="1600">
                <a:solidFill>
                  <a:schemeClr val="bg1"/>
                </a:solidFill>
                <a:latin typeface="+mn-lt"/>
              </a:defRPr>
            </a:lvl1pPr>
          </a:lstStyle>
          <a:p>
            <a:pPr lvl="0"/>
            <a:r>
              <a:rPr lang="sv-SE" smtClean="0"/>
              <a:t>Skriv text här</a:t>
            </a:r>
          </a:p>
        </p:txBody>
      </p:sp>
      <p:sp>
        <p:nvSpPr>
          <p:cNvPr id="7" name="Platshållare för bild 5"/>
          <p:cNvSpPr>
            <a:spLocks noGrp="1"/>
          </p:cNvSpPr>
          <p:nvPr>
            <p:ph type="pic" sz="quarter" idx="12" hasCustomPrompt="1"/>
          </p:nvPr>
        </p:nvSpPr>
        <p:spPr>
          <a:xfrm>
            <a:off x="7390783" y="4388592"/>
            <a:ext cx="1396800" cy="540000"/>
          </a:xfrm>
          <a:prstGeom prst="rect">
            <a:avLst/>
          </a:prstGeom>
        </p:spPr>
        <p:txBody>
          <a:bodyPr lIns="0" tIns="0" rIns="0" bIns="0" anchor="ctr" anchorCtr="0">
            <a:normAutofit/>
          </a:bodyPr>
          <a:lstStyle>
            <a:lvl1pPr algn="ctr">
              <a:defRPr sz="700" baseline="0">
                <a:solidFill>
                  <a:schemeClr val="bg2">
                    <a:lumMod val="50000"/>
                  </a:schemeClr>
                </a:solidFill>
              </a:defRPr>
            </a:lvl1pPr>
          </a:lstStyle>
          <a:p>
            <a:r>
              <a:rPr lang="sv-SE" smtClean="0"/>
              <a:t>Klicka här för att montera Region Gotlands logotype i png-format. Finns att ladda ner på www.gotland.se/grafiskprofil</a:t>
            </a:r>
            <a:endParaRPr lang="sv-SE"/>
          </a:p>
        </p:txBody>
      </p:sp>
    </p:spTree>
    <p:extLst>
      <p:ext uri="{BB962C8B-B14F-4D97-AF65-F5344CB8AC3E}">
        <p14:creationId xmlns:p14="http://schemas.microsoft.com/office/powerpoint/2010/main" val="3787277315"/>
      </p:ext>
    </p:extLst>
  </p:cSld>
  <p:clrMapOvr>
    <a:masterClrMapping/>
  </p:clrMapOvr>
  <p:transition/>
  <p:timing/>
</p:sldLayout>
</file>

<file path=ppt/slideLayouts/slideLayout2.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Textsida delad">
    <p:spTree>
      <p:nvGrpSpPr>
        <p:cNvPr id="1" name=""/>
        <p:cNvGrpSpPr/>
        <p:nvPr/>
      </p:nvGrpSpPr>
      <p:grpSpPr>
        <a:xfrm>
          <a:off x="0" y="0"/>
          <a:ext cx="0" cy="0"/>
        </a:xfrm>
      </p:grpSpPr>
      <p:sp>
        <p:nvSpPr>
          <p:cNvPr id="5" name="Rektangel 4"/>
          <p:cNvSpPr/>
          <p:nvPr userDrawn="1"/>
        </p:nvSpPr>
        <p:spPr>
          <a:xfrm>
            <a:off x="-1" y="0"/>
            <a:ext cx="489600" cy="490255"/>
          </a:xfrm>
          <a:prstGeom prst="rect">
            <a:avLst/>
          </a:prstGeom>
          <a:solidFill>
            <a:srgbClr val="C0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007864"/>
              </a:solidFill>
            </a:endParaRPr>
          </a:p>
        </p:txBody>
      </p:sp>
      <p:sp>
        <p:nvSpPr>
          <p:cNvPr id="7" name="Rektangel 6"/>
          <p:cNvSpPr/>
          <p:nvPr userDrawn="1"/>
        </p:nvSpPr>
        <p:spPr>
          <a:xfrm>
            <a:off x="-1" y="490255"/>
            <a:ext cx="489600" cy="4653245"/>
          </a:xfrm>
          <a:prstGeom prst="rect">
            <a:avLst/>
          </a:prstGeom>
          <a:solidFill>
            <a:srgbClr val="EE0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smtClean="0"/>
              <a:t>Skriv en rubrik</a:t>
            </a:r>
            <a:endParaRPr lang="sv-SE"/>
          </a:p>
        </p:txBody>
      </p:sp>
      <p:sp>
        <p:nvSpPr>
          <p:cNvPr id="9" name="Platshållare för innehåll 2"/>
          <p:cNvSpPr>
            <a:spLocks noGrp="1"/>
          </p:cNvSpPr>
          <p:nvPr>
            <p:ph sz="half" idx="1" hasCustomPrompt="1"/>
          </p:nvPr>
        </p:nvSpPr>
        <p:spPr>
          <a:xfrm>
            <a:off x="899592"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Skriv en text eller infoga ett objekt genom att klicka på en av ikonerna i mitten.</a:t>
            </a:r>
            <a:endParaRPr lang="sv-SE"/>
          </a:p>
        </p:txBody>
      </p:sp>
      <p:sp>
        <p:nvSpPr>
          <p:cNvPr id="11" name="Platshållare för innehåll 2"/>
          <p:cNvSpPr>
            <a:spLocks noGrp="1"/>
          </p:cNvSpPr>
          <p:nvPr>
            <p:ph sz="half" idx="11" hasCustomPrompt="1"/>
          </p:nvPr>
        </p:nvSpPr>
        <p:spPr>
          <a:xfrm>
            <a:off x="4716016"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Skriv en text eller infoga ett objekt genom att klicka på en av ikonerna i mitten.</a:t>
            </a:r>
            <a:endParaRPr lang="sv-SE"/>
          </a:p>
        </p:txBody>
      </p:sp>
      <p:sp>
        <p:nvSpPr>
          <p:cNvPr id="12"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smtClean="0"/>
              <a:t>Lägg till avsändare här</a:t>
            </a:r>
          </a:p>
        </p:txBody>
      </p:sp>
    </p:spTree>
    <p:extLst>
      <p:ext uri="{BB962C8B-B14F-4D97-AF65-F5344CB8AC3E}">
        <p14:creationId xmlns:p14="http://schemas.microsoft.com/office/powerpoint/2010/main" val="3083400253"/>
      </p:ext>
    </p:extLst>
  </p:cSld>
  <p:clrMapOvr>
    <a:masterClrMapping/>
  </p:clrMapOvr>
  <p:transition/>
  <p:timing/>
</p:sldLayout>
</file>

<file path=ppt/slideLayouts/slideLayout3.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Textsida hel">
    <p:spTree>
      <p:nvGrpSpPr>
        <p:cNvPr id="1" name=""/>
        <p:cNvGrpSpPr/>
        <p:nvPr/>
      </p:nvGrpSpPr>
      <p:grpSpPr>
        <a:xfrm>
          <a:off x="0" y="0"/>
          <a:ext cx="0" cy="0"/>
        </a:xfrm>
      </p:grpSpPr>
      <p:sp>
        <p:nvSpPr>
          <p:cNvPr id="2"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smtClean="0"/>
              <a:t>Skriv en rubrik</a:t>
            </a:r>
            <a:endParaRPr lang="sv-SE"/>
          </a:p>
        </p:txBody>
      </p:sp>
      <p:sp>
        <p:nvSpPr>
          <p:cNvPr id="5" name="Rektangel 4"/>
          <p:cNvSpPr/>
          <p:nvPr userDrawn="1"/>
        </p:nvSpPr>
        <p:spPr>
          <a:xfrm>
            <a:off x="-2" y="0"/>
            <a:ext cx="489600" cy="490255"/>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7" name="Rektangel 6"/>
          <p:cNvSpPr/>
          <p:nvPr userDrawn="1"/>
        </p:nvSpPr>
        <p:spPr>
          <a:xfrm>
            <a:off x="0" y="490255"/>
            <a:ext cx="489600" cy="4653245"/>
          </a:xfrm>
          <a:prstGeom prst="rect">
            <a:avLst/>
          </a:prstGeom>
          <a:solidFill>
            <a:srgbClr val="C600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Platshållare för innehåll 2"/>
          <p:cNvSpPr>
            <a:spLocks noGrp="1"/>
          </p:cNvSpPr>
          <p:nvPr>
            <p:ph sz="half" idx="1" hasCustomPrompt="1"/>
          </p:nvPr>
        </p:nvSpPr>
        <p:spPr>
          <a:xfrm>
            <a:off x="899592" y="1059582"/>
            <a:ext cx="7848872" cy="3240360"/>
          </a:xfrm>
          <a:prstGeom prst="rect">
            <a:avLst/>
          </a:prstGeom>
        </p:spPr>
        <p:txBody>
          <a:bodyPr lIns="0" tIns="0" rIns="0" bIns="0"/>
          <a:lstStyle>
            <a:lvl1pPr marL="0" indent="0" defTabSz="468000">
              <a:buFont typeface="Arial" pitchFamily="34" charset="0"/>
              <a:buNone/>
              <a:tabLst>
                <a:tab pos="288000"/>
              </a:tabLst>
              <a:defRPr sz="25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Skriv en text eller infoga ett objekt genom att klicka på en av ikonerna i mitten.</a:t>
            </a:r>
            <a:endParaRPr lang="sv-SE"/>
          </a:p>
        </p:txBody>
      </p:sp>
      <p:sp>
        <p:nvSpPr>
          <p:cNvPr id="9"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smtClean="0"/>
              <a:t>Lägg till avsändare här</a:t>
            </a:r>
          </a:p>
        </p:txBody>
      </p:sp>
    </p:spTree>
  </p:cSld>
  <p:clrMapOvr>
    <a:masterClrMapping/>
  </p:clrMapOvr>
  <p:transition/>
  <p:timing/>
</p:sldLayout>
</file>

<file path=ppt/slideLayouts/slideLayout4.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1_Textsida delad">
    <p:spTree>
      <p:nvGrpSpPr>
        <p:cNvPr id="1" name=""/>
        <p:cNvGrpSpPr/>
        <p:nvPr/>
      </p:nvGrpSpPr>
      <p:grpSpPr>
        <a:xfrm>
          <a:off x="0" y="0"/>
          <a:ext cx="0" cy="0"/>
        </a:xfrm>
      </p:grpSpPr>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smtClean="0"/>
              <a:t>Skriv en rubrik</a:t>
            </a:r>
            <a:endParaRPr lang="sv-SE"/>
          </a:p>
        </p:txBody>
      </p:sp>
      <p:sp>
        <p:nvSpPr>
          <p:cNvPr id="9" name="Platshållare för innehåll 2"/>
          <p:cNvSpPr>
            <a:spLocks noGrp="1"/>
          </p:cNvSpPr>
          <p:nvPr>
            <p:ph sz="half" idx="1" hasCustomPrompt="1"/>
          </p:nvPr>
        </p:nvSpPr>
        <p:spPr>
          <a:xfrm>
            <a:off x="899592"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Skriv en text eller infoga ett objekt genom att klicka på en av ikonerna i mitten.</a:t>
            </a:r>
            <a:endParaRPr lang="sv-SE"/>
          </a:p>
        </p:txBody>
      </p:sp>
      <p:sp>
        <p:nvSpPr>
          <p:cNvPr id="11" name="Platshållare för innehåll 2"/>
          <p:cNvSpPr>
            <a:spLocks noGrp="1"/>
          </p:cNvSpPr>
          <p:nvPr>
            <p:ph sz="half" idx="11" hasCustomPrompt="1"/>
          </p:nvPr>
        </p:nvSpPr>
        <p:spPr>
          <a:xfrm>
            <a:off x="4716016"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Skriv en text eller infoga ett objekt genom att klicka på en av ikonerna i mitten.</a:t>
            </a:r>
            <a:endParaRPr lang="sv-SE"/>
          </a:p>
        </p:txBody>
      </p:sp>
      <p:sp>
        <p:nvSpPr>
          <p:cNvPr id="12" name="Rektangel 11"/>
          <p:cNvSpPr/>
          <p:nvPr userDrawn="1"/>
        </p:nvSpPr>
        <p:spPr>
          <a:xfrm>
            <a:off x="-2" y="0"/>
            <a:ext cx="489600" cy="490255"/>
          </a:xfrm>
          <a:prstGeom prst="rect">
            <a:avLst/>
          </a:prstGeom>
          <a:solidFill>
            <a:srgbClr val="83006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ektangel 12"/>
          <p:cNvSpPr/>
          <p:nvPr userDrawn="1"/>
        </p:nvSpPr>
        <p:spPr>
          <a:xfrm>
            <a:off x="0" y="490255"/>
            <a:ext cx="489600" cy="4653245"/>
          </a:xfrm>
          <a:prstGeom prst="rect">
            <a:avLst/>
          </a:prstGeom>
          <a:solidFill>
            <a:srgbClr val="C6007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smtClean="0"/>
              <a:t>Lägg till avsändare här</a:t>
            </a:r>
          </a:p>
        </p:txBody>
      </p:sp>
    </p:spTree>
    <p:extLst>
      <p:ext uri="{BB962C8B-B14F-4D97-AF65-F5344CB8AC3E}">
        <p14:creationId xmlns:p14="http://schemas.microsoft.com/office/powerpoint/2010/main" val="1699049115"/>
      </p:ext>
    </p:extLst>
  </p:cSld>
  <p:clrMapOvr>
    <a:masterClrMapping/>
  </p:clrMapOvr>
  <p:transition/>
  <p:timing/>
</p:sldLayout>
</file>

<file path=ppt/slideLayouts/slideLayout5.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2_Textsida hel">
    <p:spTree>
      <p:nvGrpSpPr>
        <p:cNvPr id="1" name=""/>
        <p:cNvGrpSpPr/>
        <p:nvPr/>
      </p:nvGrpSpPr>
      <p:grpSpPr>
        <a:xfrm>
          <a:off x="0" y="0"/>
          <a:ext cx="0" cy="0"/>
        </a:xfrm>
      </p:grpSpPr>
      <p:sp>
        <p:nvSpPr>
          <p:cNvPr id="5" name="Rektangel 4"/>
          <p:cNvSpPr/>
          <p:nvPr userDrawn="1"/>
        </p:nvSpPr>
        <p:spPr>
          <a:xfrm>
            <a:off x="-1" y="0"/>
            <a:ext cx="489600" cy="490255"/>
          </a:xfrm>
          <a:prstGeom prst="rect">
            <a:avLst/>
          </a:prstGeom>
          <a:solidFill>
            <a:srgbClr val="007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007864"/>
              </a:solidFill>
            </a:endParaRPr>
          </a:p>
        </p:txBody>
      </p:sp>
      <p:sp>
        <p:nvSpPr>
          <p:cNvPr id="7" name="Rektangel 6"/>
          <p:cNvSpPr/>
          <p:nvPr userDrawn="1"/>
        </p:nvSpPr>
        <p:spPr>
          <a:xfrm>
            <a:off x="-1" y="490255"/>
            <a:ext cx="489600" cy="4653245"/>
          </a:xfrm>
          <a:prstGeom prst="rect">
            <a:avLst/>
          </a:prstGeom>
          <a:solidFill>
            <a:srgbClr val="00B1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smtClean="0"/>
              <a:t>Skriv en rubrik</a:t>
            </a:r>
            <a:endParaRPr lang="sv-SE"/>
          </a:p>
        </p:txBody>
      </p:sp>
      <p:sp>
        <p:nvSpPr>
          <p:cNvPr id="11" name="Platshållare för innehåll 2"/>
          <p:cNvSpPr>
            <a:spLocks noGrp="1"/>
          </p:cNvSpPr>
          <p:nvPr>
            <p:ph sz="half" idx="1" hasCustomPrompt="1"/>
          </p:nvPr>
        </p:nvSpPr>
        <p:spPr>
          <a:xfrm>
            <a:off x="899592" y="1059582"/>
            <a:ext cx="7848872" cy="3240360"/>
          </a:xfrm>
          <a:prstGeom prst="rect">
            <a:avLst/>
          </a:prstGeom>
        </p:spPr>
        <p:txBody>
          <a:bodyPr lIns="0" tIns="0" rIns="0" bIns="0"/>
          <a:lstStyle>
            <a:lvl1pPr marL="0" indent="0" defTabSz="468000">
              <a:buFont typeface="Arial" pitchFamily="34" charset="0"/>
              <a:buNone/>
              <a:tabLst>
                <a:tab pos="288000"/>
              </a:tabLst>
              <a:defRPr sz="25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Skriv en text eller infoga ett objekt genom att klicka på en av ikonerna i mitten.</a:t>
            </a:r>
            <a:endParaRPr lang="sv-SE"/>
          </a:p>
        </p:txBody>
      </p:sp>
      <p:sp>
        <p:nvSpPr>
          <p:cNvPr id="12"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smtClean="0"/>
              <a:t>Lägg till avsändare här</a:t>
            </a:r>
          </a:p>
        </p:txBody>
      </p:sp>
    </p:spTree>
    <p:extLst>
      <p:ext uri="{BB962C8B-B14F-4D97-AF65-F5344CB8AC3E}">
        <p14:creationId xmlns:p14="http://schemas.microsoft.com/office/powerpoint/2010/main" val="1329910730"/>
      </p:ext>
    </p:extLst>
  </p:cSld>
  <p:clrMapOvr>
    <a:masterClrMapping/>
  </p:clrMapOvr>
  <p:transition/>
  <p:timing/>
</p:sldLayout>
</file>

<file path=ppt/slideLayouts/slideLayout6.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2_Textsida delad">
    <p:spTree>
      <p:nvGrpSpPr>
        <p:cNvPr id="1" name=""/>
        <p:cNvGrpSpPr/>
        <p:nvPr/>
      </p:nvGrpSpPr>
      <p:grpSpPr>
        <a:xfrm>
          <a:off x="0" y="0"/>
          <a:ext cx="0" cy="0"/>
        </a:xfrm>
      </p:grpSpPr>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smtClean="0"/>
              <a:t>Skriv en rubrik</a:t>
            </a:r>
            <a:endParaRPr lang="sv-SE"/>
          </a:p>
        </p:txBody>
      </p:sp>
      <p:sp>
        <p:nvSpPr>
          <p:cNvPr id="9" name="Platshållare för innehåll 2"/>
          <p:cNvSpPr>
            <a:spLocks noGrp="1"/>
          </p:cNvSpPr>
          <p:nvPr>
            <p:ph sz="half" idx="1" hasCustomPrompt="1"/>
          </p:nvPr>
        </p:nvSpPr>
        <p:spPr>
          <a:xfrm>
            <a:off x="899592"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Skriv en text eller infoga ett objekt genom att klicka på en av ikonerna i mitten.</a:t>
            </a:r>
            <a:endParaRPr lang="sv-SE"/>
          </a:p>
        </p:txBody>
      </p:sp>
      <p:sp>
        <p:nvSpPr>
          <p:cNvPr id="11" name="Platshållare för innehåll 2"/>
          <p:cNvSpPr>
            <a:spLocks noGrp="1"/>
          </p:cNvSpPr>
          <p:nvPr>
            <p:ph sz="half" idx="11" hasCustomPrompt="1"/>
          </p:nvPr>
        </p:nvSpPr>
        <p:spPr>
          <a:xfrm>
            <a:off x="4716016"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Skriv en text eller infoga ett objekt genom att klicka på en av ikonerna i mitten.</a:t>
            </a:r>
            <a:endParaRPr lang="sv-SE"/>
          </a:p>
        </p:txBody>
      </p:sp>
      <p:sp>
        <p:nvSpPr>
          <p:cNvPr id="14" name="Rektangel 13"/>
          <p:cNvSpPr/>
          <p:nvPr userDrawn="1"/>
        </p:nvSpPr>
        <p:spPr>
          <a:xfrm>
            <a:off x="-1" y="0"/>
            <a:ext cx="489600" cy="490255"/>
          </a:xfrm>
          <a:prstGeom prst="rect">
            <a:avLst/>
          </a:prstGeom>
          <a:solidFill>
            <a:srgbClr val="00786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007864"/>
              </a:solidFill>
            </a:endParaRPr>
          </a:p>
        </p:txBody>
      </p:sp>
      <p:sp>
        <p:nvSpPr>
          <p:cNvPr id="15" name="Rektangel 14"/>
          <p:cNvSpPr/>
          <p:nvPr userDrawn="1"/>
        </p:nvSpPr>
        <p:spPr>
          <a:xfrm>
            <a:off x="-1" y="490255"/>
            <a:ext cx="489600" cy="4653245"/>
          </a:xfrm>
          <a:prstGeom prst="rect">
            <a:avLst/>
          </a:prstGeom>
          <a:solidFill>
            <a:srgbClr val="00B1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smtClean="0"/>
              <a:t>Lägg till avsändare här</a:t>
            </a:r>
          </a:p>
        </p:txBody>
      </p:sp>
    </p:spTree>
    <p:extLst>
      <p:ext uri="{BB962C8B-B14F-4D97-AF65-F5344CB8AC3E}">
        <p14:creationId xmlns:p14="http://schemas.microsoft.com/office/powerpoint/2010/main" val="1668397838"/>
      </p:ext>
    </p:extLst>
  </p:cSld>
  <p:clrMapOvr>
    <a:masterClrMapping/>
  </p:clrMapOvr>
  <p:transition/>
  <p:timing/>
</p:sldLayout>
</file>

<file path=ppt/slideLayouts/slideLayout7.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3_Textsida hel">
    <p:spTree>
      <p:nvGrpSpPr>
        <p:cNvPr id="1" name=""/>
        <p:cNvGrpSpPr/>
        <p:nvPr/>
      </p:nvGrpSpPr>
      <p:grpSpPr>
        <a:xfrm>
          <a:off x="0" y="0"/>
          <a:ext cx="0" cy="0"/>
        </a:xfrm>
      </p:grpSpPr>
      <p:sp>
        <p:nvSpPr>
          <p:cNvPr id="5" name="Rektangel 4"/>
          <p:cNvSpPr/>
          <p:nvPr userDrawn="1"/>
        </p:nvSpPr>
        <p:spPr>
          <a:xfrm>
            <a:off x="-1" y="0"/>
            <a:ext cx="489600" cy="490255"/>
          </a:xfrm>
          <a:prstGeom prst="rect">
            <a:avLst/>
          </a:prstGeom>
          <a:solidFill>
            <a:srgbClr val="FF67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007864"/>
              </a:solidFill>
            </a:endParaRPr>
          </a:p>
        </p:txBody>
      </p:sp>
      <p:sp>
        <p:nvSpPr>
          <p:cNvPr id="7" name="Rektangel 6"/>
          <p:cNvSpPr/>
          <p:nvPr userDrawn="1"/>
        </p:nvSpPr>
        <p:spPr>
          <a:xfrm>
            <a:off x="-2" y="490255"/>
            <a:ext cx="489600" cy="4653245"/>
          </a:xfrm>
          <a:prstGeom prst="rect">
            <a:avLst/>
          </a:prstGeom>
          <a:solidFill>
            <a:srgbClr val="FFB8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smtClean="0"/>
              <a:t>Skriv en rubrik</a:t>
            </a:r>
            <a:endParaRPr lang="sv-SE"/>
          </a:p>
        </p:txBody>
      </p:sp>
      <p:sp>
        <p:nvSpPr>
          <p:cNvPr id="11" name="Platshållare för innehåll 2"/>
          <p:cNvSpPr>
            <a:spLocks noGrp="1"/>
          </p:cNvSpPr>
          <p:nvPr>
            <p:ph sz="half" idx="1" hasCustomPrompt="1"/>
          </p:nvPr>
        </p:nvSpPr>
        <p:spPr>
          <a:xfrm>
            <a:off x="899592" y="1059582"/>
            <a:ext cx="7848872" cy="3240360"/>
          </a:xfrm>
          <a:prstGeom prst="rect">
            <a:avLst/>
          </a:prstGeom>
        </p:spPr>
        <p:txBody>
          <a:bodyPr lIns="0" tIns="0" rIns="0" bIns="0"/>
          <a:lstStyle>
            <a:lvl1pPr marL="0" indent="0" defTabSz="468000">
              <a:buFont typeface="Arial" pitchFamily="34" charset="0"/>
              <a:buNone/>
              <a:tabLst>
                <a:tab pos="288000"/>
              </a:tabLst>
              <a:defRPr sz="25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Skriv en text eller infoga ett objekt genom att klicka på en av ikonerna i mitten.</a:t>
            </a:r>
            <a:endParaRPr lang="sv-SE"/>
          </a:p>
        </p:txBody>
      </p:sp>
      <p:sp>
        <p:nvSpPr>
          <p:cNvPr id="12"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smtClean="0"/>
              <a:t>Lägg till avsändare här</a:t>
            </a:r>
          </a:p>
        </p:txBody>
      </p:sp>
    </p:spTree>
    <p:extLst>
      <p:ext uri="{BB962C8B-B14F-4D97-AF65-F5344CB8AC3E}">
        <p14:creationId xmlns:p14="http://schemas.microsoft.com/office/powerpoint/2010/main" val="2758615865"/>
      </p:ext>
    </p:extLst>
  </p:cSld>
  <p:clrMapOvr>
    <a:masterClrMapping/>
  </p:clrMapOvr>
  <p:transition/>
  <p:timing/>
</p:sldLayout>
</file>

<file path=ppt/slideLayouts/slideLayout8.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3_Textsida delad">
    <p:spTree>
      <p:nvGrpSpPr>
        <p:cNvPr id="1" name=""/>
        <p:cNvGrpSpPr/>
        <p:nvPr/>
      </p:nvGrpSpPr>
      <p:grpSpPr>
        <a:xfrm>
          <a:off x="0" y="0"/>
          <a:ext cx="0" cy="0"/>
        </a:xfrm>
      </p:grpSpPr>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smtClean="0"/>
              <a:t>Skriv en rubrik</a:t>
            </a:r>
            <a:endParaRPr lang="sv-SE"/>
          </a:p>
        </p:txBody>
      </p:sp>
      <p:sp>
        <p:nvSpPr>
          <p:cNvPr id="9" name="Platshållare för innehåll 2"/>
          <p:cNvSpPr>
            <a:spLocks noGrp="1"/>
          </p:cNvSpPr>
          <p:nvPr>
            <p:ph sz="half" idx="1" hasCustomPrompt="1"/>
          </p:nvPr>
        </p:nvSpPr>
        <p:spPr>
          <a:xfrm>
            <a:off x="899592"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Skriv en text eller infoga ett objekt genom att klicka på en av ikonerna i mitten.</a:t>
            </a:r>
            <a:endParaRPr lang="sv-SE"/>
          </a:p>
        </p:txBody>
      </p:sp>
      <p:sp>
        <p:nvSpPr>
          <p:cNvPr id="11" name="Platshållare för innehåll 2"/>
          <p:cNvSpPr>
            <a:spLocks noGrp="1"/>
          </p:cNvSpPr>
          <p:nvPr>
            <p:ph sz="half" idx="11" hasCustomPrompt="1"/>
          </p:nvPr>
        </p:nvSpPr>
        <p:spPr>
          <a:xfrm>
            <a:off x="4716016" y="1059582"/>
            <a:ext cx="3528392" cy="3240360"/>
          </a:xfrm>
          <a:prstGeom prst="rect">
            <a:avLst/>
          </a:prstGeom>
        </p:spPr>
        <p:txBody>
          <a:bodyPr lIns="0" tIns="0" rIns="0" bIns="0"/>
          <a:lstStyle>
            <a:lvl1pPr marL="0" indent="-180000">
              <a:buFont typeface="Arial" pitchFamily="34" charset="0"/>
              <a:buNone/>
              <a:defRPr sz="24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Skriv en text eller infoga ett objekt genom att klicka på en av ikonerna i mitten.</a:t>
            </a:r>
            <a:endParaRPr lang="sv-SE"/>
          </a:p>
        </p:txBody>
      </p:sp>
      <p:sp>
        <p:nvSpPr>
          <p:cNvPr id="12" name="Rektangel 11"/>
          <p:cNvSpPr/>
          <p:nvPr userDrawn="1"/>
        </p:nvSpPr>
        <p:spPr>
          <a:xfrm>
            <a:off x="-1" y="0"/>
            <a:ext cx="489600" cy="490255"/>
          </a:xfrm>
          <a:prstGeom prst="rect">
            <a:avLst/>
          </a:prstGeom>
          <a:solidFill>
            <a:srgbClr val="FF671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007864"/>
              </a:solidFill>
            </a:endParaRPr>
          </a:p>
        </p:txBody>
      </p:sp>
      <p:sp>
        <p:nvSpPr>
          <p:cNvPr id="13" name="Rektangel 12"/>
          <p:cNvSpPr/>
          <p:nvPr userDrawn="1"/>
        </p:nvSpPr>
        <p:spPr>
          <a:xfrm>
            <a:off x="-2" y="490255"/>
            <a:ext cx="489600" cy="4653245"/>
          </a:xfrm>
          <a:prstGeom prst="rect">
            <a:avLst/>
          </a:prstGeom>
          <a:solidFill>
            <a:srgbClr val="FFB81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4"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smtClean="0"/>
              <a:t>Lägg till avsändare här</a:t>
            </a:r>
          </a:p>
        </p:txBody>
      </p:sp>
    </p:spTree>
    <p:extLst>
      <p:ext uri="{BB962C8B-B14F-4D97-AF65-F5344CB8AC3E}">
        <p14:creationId xmlns:p14="http://schemas.microsoft.com/office/powerpoint/2010/main" val="1296229584"/>
      </p:ext>
    </p:extLst>
  </p:cSld>
  <p:clrMapOvr>
    <a:masterClrMapping/>
  </p:clrMapOvr>
  <p:transition/>
  <p:timing/>
</p:sldLayout>
</file>

<file path=ppt/slideLayouts/slideLayout9.xml><?xml version="1.0" encoding="utf-8"?>
<p:sldLayout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userDrawn="1">
  <p:cSld name="4_Textsida hel">
    <p:spTree>
      <p:nvGrpSpPr>
        <p:cNvPr id="1" name=""/>
        <p:cNvGrpSpPr/>
        <p:nvPr/>
      </p:nvGrpSpPr>
      <p:grpSpPr>
        <a:xfrm>
          <a:off x="0" y="0"/>
          <a:ext cx="0" cy="0"/>
        </a:xfrm>
      </p:grpSpPr>
      <p:sp>
        <p:nvSpPr>
          <p:cNvPr id="5" name="Rektangel 4"/>
          <p:cNvSpPr/>
          <p:nvPr userDrawn="1"/>
        </p:nvSpPr>
        <p:spPr>
          <a:xfrm>
            <a:off x="-1" y="0"/>
            <a:ext cx="489600" cy="490255"/>
          </a:xfrm>
          <a:prstGeom prst="rect">
            <a:avLst/>
          </a:prstGeom>
          <a:solidFill>
            <a:srgbClr val="004B8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solidFill>
                <a:srgbClr val="007864"/>
              </a:solidFill>
            </a:endParaRPr>
          </a:p>
        </p:txBody>
      </p:sp>
      <p:sp>
        <p:nvSpPr>
          <p:cNvPr id="7" name="Rektangel 6"/>
          <p:cNvSpPr/>
          <p:nvPr userDrawn="1"/>
        </p:nvSpPr>
        <p:spPr>
          <a:xfrm>
            <a:off x="-2" y="490255"/>
            <a:ext cx="489600" cy="4653245"/>
          </a:xfrm>
          <a:prstGeom prst="rect">
            <a:avLst/>
          </a:prstGeom>
          <a:solidFill>
            <a:srgbClr val="009CDE"/>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ubrik 1"/>
          <p:cNvSpPr>
            <a:spLocks noGrp="1"/>
          </p:cNvSpPr>
          <p:nvPr>
            <p:ph type="title" hasCustomPrompt="1"/>
          </p:nvPr>
        </p:nvSpPr>
        <p:spPr>
          <a:xfrm>
            <a:off x="899592" y="384214"/>
            <a:ext cx="7848872" cy="576064"/>
          </a:xfrm>
          <a:prstGeom prst="rect">
            <a:avLst/>
          </a:prstGeom>
        </p:spPr>
        <p:txBody>
          <a:bodyPr lIns="0" tIns="0" rIns="0" bIns="0" anchor="ctr" anchorCtr="0"/>
          <a:lstStyle>
            <a:lvl1pPr>
              <a:defRPr sz="3800">
                <a:solidFill>
                  <a:schemeClr val="tx1">
                    <a:lumMod val="75000"/>
                  </a:schemeClr>
                </a:solidFill>
              </a:defRPr>
            </a:lvl1pPr>
          </a:lstStyle>
          <a:p>
            <a:r>
              <a:rPr lang="sv-SE" smtClean="0"/>
              <a:t>Skriv en rubrik</a:t>
            </a:r>
            <a:endParaRPr lang="sv-SE"/>
          </a:p>
        </p:txBody>
      </p:sp>
      <p:sp>
        <p:nvSpPr>
          <p:cNvPr id="11" name="Platshållare för innehåll 2"/>
          <p:cNvSpPr>
            <a:spLocks noGrp="1"/>
          </p:cNvSpPr>
          <p:nvPr>
            <p:ph sz="half" idx="1" hasCustomPrompt="1"/>
          </p:nvPr>
        </p:nvSpPr>
        <p:spPr>
          <a:xfrm>
            <a:off x="899592" y="1059582"/>
            <a:ext cx="7848872" cy="3240360"/>
          </a:xfrm>
          <a:prstGeom prst="rect">
            <a:avLst/>
          </a:prstGeom>
        </p:spPr>
        <p:txBody>
          <a:bodyPr lIns="0" tIns="0" rIns="0" bIns="0"/>
          <a:lstStyle>
            <a:lvl1pPr marL="0" indent="0" defTabSz="468000">
              <a:buFont typeface="Arial" pitchFamily="34" charset="0"/>
              <a:buNone/>
              <a:tabLst>
                <a:tab pos="288000"/>
              </a:tabLst>
              <a:defRPr sz="25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sv-SE" smtClean="0"/>
              <a:t>Skriv en text eller infoga ett objekt genom att klicka på en av ikonerna i mitten.</a:t>
            </a:r>
            <a:endParaRPr lang="sv-SE"/>
          </a:p>
        </p:txBody>
      </p:sp>
      <p:sp>
        <p:nvSpPr>
          <p:cNvPr id="12" name="Platshållare för text 5"/>
          <p:cNvSpPr>
            <a:spLocks noGrp="1"/>
          </p:cNvSpPr>
          <p:nvPr>
            <p:ph type="body" sz="quarter" idx="10" hasCustomPrompt="1"/>
          </p:nvPr>
        </p:nvSpPr>
        <p:spPr>
          <a:xfrm>
            <a:off x="899592" y="4515966"/>
            <a:ext cx="5780088" cy="412626"/>
          </a:xfrm>
          <a:prstGeom prst="rect">
            <a:avLst/>
          </a:prstGeom>
        </p:spPr>
        <p:txBody>
          <a:bodyPr lIns="0" tIns="0" rIns="0" bIns="0" anchor="b"/>
          <a:lstStyle>
            <a:lvl1pPr algn="l">
              <a:defRPr sz="1000"/>
            </a:lvl1pPr>
          </a:lstStyle>
          <a:p>
            <a:pPr algn="l"/>
            <a:r>
              <a:rPr lang="sv-SE" smtClean="0"/>
              <a:t>Lägg till avsändare här</a:t>
            </a:r>
          </a:p>
        </p:txBody>
      </p:sp>
    </p:spTree>
    <p:extLst>
      <p:ext uri="{BB962C8B-B14F-4D97-AF65-F5344CB8AC3E}">
        <p14:creationId xmlns:p14="http://schemas.microsoft.com/office/powerpoint/2010/main" val="708959"/>
      </p:ext>
    </p:extLst>
  </p:cSld>
  <p:clrMapOvr>
    <a:masterClrMapping/>
  </p:clrMapOvr>
  <p:transition/>
  <p:timing/>
</p:sldLayout>
</file>

<file path=ppt/slideMasters/_rels/slideMaster1.xml.rels>&#65279;<?xml version="1.0" encoding="utf-8" standalone="yes"?><Relationships xmlns="http://schemas.openxmlformats.org/package/2006/relationships"><Relationship Id="rId1" Type="http://schemas.openxmlformats.org/officeDocument/2006/relationships/slideLayout" Target="../slideLayouts/slideLayout1.xml" /><Relationship Id="rId10" Type="http://schemas.openxmlformats.org/officeDocument/2006/relationships/slideLayout" Target="../slideLayouts/slideLayout10.xml" /><Relationship Id="rId11" Type="http://schemas.openxmlformats.org/officeDocument/2006/relationships/slideLayout" Target="../slideLayouts/slideLayout11.xml" /><Relationship Id="rId12" Type="http://schemas.openxmlformats.org/officeDocument/2006/relationships/slideLayout" Target="../slideLayouts/slideLayout12.xml" /><Relationship Id="rId13" Type="http://schemas.openxmlformats.org/officeDocument/2006/relationships/slideLayout" Target="../slideLayouts/slideLayout13.xml" /><Relationship Id="rId14" Type="http://schemas.openxmlformats.org/officeDocument/2006/relationships/slideLayout" Target="../slideLayouts/slideLayout14.xml" /><Relationship Id="rId15" Type="http://schemas.openxmlformats.org/officeDocument/2006/relationships/slideLayout" Target="../slideLayouts/slideLayout15.xml" /><Relationship Id="rId16" Type="http://schemas.openxmlformats.org/officeDocument/2006/relationships/slideLayout" Target="../slideLayouts/slideLayout16.xml" /><Relationship Id="rId17" Type="http://schemas.openxmlformats.org/officeDocument/2006/relationships/image" Target="../media/image2.wmf" /><Relationship Id="rId18" Type="http://schemas.openxmlformats.org/officeDocument/2006/relationships/theme" Target="../theme/theme1.xml" /><Relationship Id="rId2" Type="http://schemas.openxmlformats.org/officeDocument/2006/relationships/slideLayout" Target="../slideLayouts/slideLayout2.xml" /><Relationship Id="rId3" Type="http://schemas.openxmlformats.org/officeDocument/2006/relationships/slideLayout" Target="../slideLayouts/slideLayout3.xml" /><Relationship Id="rId4" Type="http://schemas.openxmlformats.org/officeDocument/2006/relationships/slideLayout" Target="../slideLayouts/slideLayout4.xml" /><Relationship Id="rId5" Type="http://schemas.openxmlformats.org/officeDocument/2006/relationships/slideLayout" Target="../slideLayouts/slideLayout5.xml" /><Relationship Id="rId6" Type="http://schemas.openxmlformats.org/officeDocument/2006/relationships/slideLayout" Target="../slideLayouts/slideLayout6.xml" /><Relationship Id="rId7" Type="http://schemas.openxmlformats.org/officeDocument/2006/relationships/slideLayout" Target="../slideLayouts/slideLayout7.xml" /><Relationship Id="rId8" Type="http://schemas.openxmlformats.org/officeDocument/2006/relationships/slideLayout" Target="../slideLayouts/slideLayout8.xml" /><Relationship Id="rId9" Type="http://schemas.openxmlformats.org/officeDocument/2006/relationships/slideLayout" Target="../slideLayouts/slideLayout9.xml" /></Relationships>
</file>

<file path=ppt/slideMasters/slideMaster1.xml><?xml version="1.0" encoding="utf-8"?>
<p:sldMaster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reserve="1">
  <p:cSld>
    <p:bg>
      <p:bgRef idx="1001">
        <a:schemeClr val="bg1"/>
      </p:bgRef>
    </p:bg>
    <p:spTree>
      <p:nvGrpSpPr>
        <p:cNvPr id="1" name=""/>
        <p:cNvGrpSpPr/>
        <p:nvPr/>
      </p:nvGrpSpPr>
      <p:grpSpPr>
        <a:xfrm>
          <a:off x="0" y="0"/>
          <a:ext cx="0" cy="0"/>
        </a:xfrm>
      </p:grpSpPr>
      <p:pic>
        <p:nvPicPr>
          <p:cNvPr id="6" name="Bildobjekt 5" descr="REGION GOTLAND.wmf"/>
          <p:cNvPicPr>
            <a:picLocks noChangeAspect="1"/>
          </p:cNvPicPr>
          <p:nvPr userDrawn="1"/>
        </p:nvPicPr>
        <p:blipFill>
          <a:blip r:embed="rId17"/>
          <a:stretch>
            <a:fillRect/>
          </a:stretch>
        </p:blipFill>
        <p:spPr>
          <a:xfrm>
            <a:off x="7390783" y="4388592"/>
            <a:ext cx="1396176" cy="540000"/>
          </a:xfrm>
          <a:prstGeom prst="rect">
            <a:avLst/>
          </a:prstGeom>
        </p:spPr>
      </p:pic>
    </p:spTree>
  </p:cSld>
  <p:clrMap bg1="lt1" tx1="dk1" bg2="lt2" tx2="dk2" accent1="accent1" accent2="accent2" accent3="accent3" accent4="accent4" accent5="accent5" accent6="accent6" hlink="hlink" folHlink="folHlink"/>
  <p:sldLayoutIdLst>
    <p:sldLayoutId id="2147483680" r:id="rId1"/>
    <p:sldLayoutId id="2147483682" r:id="rId2"/>
    <p:sldLayoutId id="2147483675" r:id="rId3"/>
    <p:sldLayoutId id="2147483683" r:id="rId4"/>
    <p:sldLayoutId id="2147483677" r:id="rId5"/>
    <p:sldLayoutId id="2147483684" r:id="rId6"/>
    <p:sldLayoutId id="2147483678" r:id="rId7"/>
    <p:sldLayoutId id="2147483685" r:id="rId8"/>
    <p:sldLayoutId id="2147483679" r:id="rId9"/>
    <p:sldLayoutId id="2147483686" r:id="rId10"/>
    <p:sldLayoutId id="2147483681" r:id="rId11"/>
    <p:sldLayoutId id="2147483687" r:id="rId12"/>
    <p:sldLayoutId id="2147483705" r:id="rId13"/>
    <p:sldLayoutId id="2147483706" r:id="rId14"/>
    <p:sldLayoutId id="2147483707" r:id="rId15"/>
    <p:sldLayoutId id="2147483708" r:id="rId16"/>
  </p:sldLayoutIdLst>
  <p:transition/>
  <p:timing/>
  <p:txStyles>
    <p:titleStyle>
      <a:lvl1pPr algn="l" defTabSz="914400" rtl="0" eaLnBrk="1" latinLnBrk="0" hangingPunct="1">
        <a:spcBef>
          <a:spcPct val="0"/>
        </a:spcBef>
        <a:buNone/>
        <a:defRPr sz="4400" kern="1200">
          <a:solidFill>
            <a:schemeClr val="accent3"/>
          </a:solidFill>
          <a:latin typeface="+mj-lt"/>
          <a:ea typeface="+mj-ea"/>
          <a:cs typeface="+mj-cs"/>
        </a:defRPr>
      </a:lvl1pPr>
    </p:titleStyle>
    <p:bodyStyle>
      <a:lvl1pPr marL="0" indent="0" algn="l" defTabSz="914400" rtl="0" eaLnBrk="1" latinLnBrk="0" hangingPunct="1">
        <a:spcBef>
          <a:spcPct val="20000"/>
        </a:spcBef>
        <a:buFontTx/>
        <a:buNone/>
        <a:defRPr sz="2800" kern="1200">
          <a:solidFill>
            <a:schemeClr val="tx1">
              <a:lumMod val="75000"/>
            </a:schemeClr>
          </a:solidFill>
          <a:latin typeface="+mn-lt"/>
          <a:ea typeface="+mn-ea"/>
          <a:cs typeface="+mn-cs"/>
        </a:defRPr>
      </a:lvl1pPr>
      <a:lvl2pPr marL="742950" indent="-285750" algn="l" defTabSz="914400" rtl="0" eaLnBrk="1" latinLnBrk="0" hangingPunct="1">
        <a:spcBef>
          <a:spcPct val="20000"/>
        </a:spcBef>
        <a:buFont typeface="Arial" pitchFamily="34" charset="0"/>
        <a:buChar char="–"/>
        <a:defRPr sz="2400" kern="1200">
          <a:solidFill>
            <a:schemeClr val="tx1">
              <a:lumMod val="75000"/>
            </a:schemeClr>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000" kern="1200">
          <a:solidFill>
            <a:schemeClr val="tx1">
              <a:lumMod val="75000"/>
            </a:schemeClr>
          </a:solidFill>
          <a:latin typeface="+mn-lt"/>
          <a:ea typeface="+mn-ea"/>
          <a:cs typeface="+mn-cs"/>
        </a:defRPr>
      </a:lvl3pPr>
      <a:lvl4pPr marL="1600200" indent="-228600" algn="l" defTabSz="914400" rtl="0" eaLnBrk="1" latinLnBrk="0" hangingPunct="1">
        <a:spcBef>
          <a:spcPct val="20000"/>
        </a:spcBef>
        <a:buFont typeface="Arial" pitchFamily="34" charset="0"/>
        <a:buChar char="–"/>
        <a:defRPr sz="1800" kern="1200">
          <a:solidFill>
            <a:schemeClr val="tx1">
              <a:lumMod val="75000"/>
            </a:schemeClr>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600" kern="1200">
          <a:solidFill>
            <a:schemeClr val="tx1">
              <a:lumMod val="75000"/>
            </a:schemeClr>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&#65279;<?xml version="1.0" encoding="utf-8" standalone="yes"?><Relationships xmlns="http://schemas.openxmlformats.org/package/2006/relationships"><Relationship Id="rId1" Type="http://schemas.openxmlformats.org/officeDocument/2006/relationships/slideLayout" Target="../slideLayouts/slideLayout15.xml" /><Relationship Id="rId2" Type="http://schemas.openxmlformats.org/officeDocument/2006/relationships/image" Target="../media/image3.jpeg" /><Relationship Id="rId3" Type="http://schemas.openxmlformats.org/officeDocument/2006/relationships/hyperlink" Target="https://regiongotland.grade.se/LuvitPortal/activities/onlinecoursedetails.aspx?inapp=1&amp;courseid=5268" TargetMode="External" /><Relationship Id="rId4" Type="http://schemas.openxmlformats.org/officeDocument/2006/relationships/hyperlink" Target="https://regiongotland.grade.se/Extern/activities/onlinecoursedetails_ext.aspx?inapp=1&amp;courseid=5268" TargetMode="External" /></Relationships>
</file>

<file path=ppt/slides/_rels/slide2.xml.rels>&#65279;<?xml version="1.0" encoding="utf-8" standalone="yes"?><Relationships xmlns="http://schemas.openxmlformats.org/package/2006/relationships"><Relationship Id="rId1" Type="http://schemas.openxmlformats.org/officeDocument/2006/relationships/slideLayout" Target="../slideLayouts/slideLayout7.xml" /></Relationships>
</file>

<file path=ppt/slides/_rels/slide3.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4.png" /></Relationships>
</file>

<file path=ppt/slides/_rels/slide4.xml.rels>&#65279;<?xml version="1.0" encoding="utf-8" standalone="yes"?><Relationships xmlns="http://schemas.openxmlformats.org/package/2006/relationships"><Relationship Id="rId1" Type="http://schemas.openxmlformats.org/officeDocument/2006/relationships/slideLayout" Target="../slideLayouts/slideLayout7.xml" /><Relationship Id="rId2" Type="http://schemas.openxmlformats.org/officeDocument/2006/relationships/image" Target="../media/image5.png" /></Relationships>
</file>

<file path=ppt/slides/_rels/slide5.xml.rels>&#65279;<?xml version="1.0" encoding="utf-8" standalone="yes"?><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hyperlink" Target="https://gotland.se/vard-och-halsa/folkhalsa/faktorer-som-paverkar-folkhalsan" TargetMode="External" /><Relationship Id="rId3" Type="http://schemas.openxmlformats.org/officeDocument/2006/relationships/hyperlink" Target="https://samarbetswebb.gotland.se/rg/samarbetswebb/for-utforare-inom-vard/snabbguide---nar-ohalsan-beror-pa-mer-an-medicinska-orsaker" TargetMode="External" /></Relationships>
</file>

<file path=ppt/slides/_rels/slide6.xml.rels>&#65279;<?xml version="1.0" encoding="utf-8" standalone="yes"?><Relationships xmlns="http://schemas.openxmlformats.org/package/2006/relationships"><Relationship Id="rId1" Type="http://schemas.openxmlformats.org/officeDocument/2006/relationships/slideLayout" Target="../slideLayouts/slideLayout9.xml" /><Relationship Id="rId2" Type="http://schemas.openxmlformats.org/officeDocument/2006/relationships/hyperlink" Target="http://www.gotland.se/folkhalsostatistik" TargetMode="External" /></Relationships>
</file>

<file path=ppt/slides/_rels/slide7.xml.rels>&#65279;<?xml version="1.0" encoding="utf-8" standalone="yes"?><Relationships xmlns="http://schemas.openxmlformats.org/package/2006/relationships"><Relationship Id="rId1" Type="http://schemas.openxmlformats.org/officeDocument/2006/relationships/slideLayout" Target="../slideLayouts/slideLayout5.xml" /></Relationships>
</file>

<file path=ppt/slides/slide1.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5" name="Rektangel med rundade hörn 24"/>
          <p:cNvSpPr/>
          <p:nvPr/>
        </p:nvSpPr>
        <p:spPr>
          <a:xfrm>
            <a:off x="4171250" y="732933"/>
            <a:ext cx="4835400" cy="720080"/>
          </a:xfrm>
          <a:prstGeom prst="roundRect">
            <a:avLst/>
          </a:prstGeom>
          <a:solidFill>
            <a:schemeClr val="accent4">
              <a:lumMod val="20000"/>
              <a:lumOff val="80000"/>
            </a:schemeClr>
          </a:solid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ektangel 12"/>
          <p:cNvSpPr/>
          <p:nvPr/>
        </p:nvSpPr>
        <p:spPr>
          <a:xfrm>
            <a:off x="269849" y="2041271"/>
            <a:ext cx="3555781" cy="301621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4" name="Platshållare för text 3"/>
          <p:cNvSpPr>
            <a:spLocks noGrp="1"/>
          </p:cNvSpPr>
          <p:nvPr>
            <p:ph type="body" sz="half" idx="2"/>
          </p:nvPr>
        </p:nvSpPr>
        <p:spPr>
          <a:xfrm>
            <a:off x="0" y="-14746"/>
            <a:ext cx="3999600" cy="5158245"/>
          </a:xfrm>
        </p:spPr>
        <p:txBody>
          <a:bodyPr/>
          <a:lstStyle/>
          <a:p>
            <a:pPr algn="ctr"/>
            <a:r>
              <a:rPr lang="sv-SE" b="1" smtClean="0"/>
              <a:t>Diskussionsunderlag för gruppsamtal utifrån </a:t>
            </a:r>
          </a:p>
          <a:p>
            <a:pPr algn="ctr"/>
            <a:r>
              <a:rPr lang="sv-SE" b="1" smtClean="0"/>
              <a:t>e-kursen </a:t>
            </a:r>
          </a:p>
          <a:p>
            <a:pPr algn="ctr"/>
            <a:r>
              <a:rPr lang="sv-SE" b="1" smtClean="0"/>
              <a:t>Folkhälsa på Gotland</a:t>
            </a:r>
            <a:endParaRPr lang="sv-SE" b="1"/>
          </a:p>
          <a:p>
            <a:endParaRPr lang="sv-SE" smtClean="0"/>
          </a:p>
          <a:p>
            <a:endParaRPr lang="sv-SE"/>
          </a:p>
        </p:txBody>
      </p:sp>
      <p:sp>
        <p:nvSpPr>
          <p:cNvPr id="11" name="Rektangel 10"/>
          <p:cNvSpPr/>
          <p:nvPr/>
        </p:nvSpPr>
        <p:spPr>
          <a:xfrm>
            <a:off x="4165599" y="1477694"/>
            <a:ext cx="4978401" cy="4585871"/>
          </a:xfrm>
          <a:prstGeom prst="rect">
            <a:avLst/>
          </a:prstGeom>
        </p:spPr>
        <p:txBody>
          <a:bodyPr wrap="square">
            <a:spAutoFit/>
          </a:bodyPr>
          <a:lstStyle/>
          <a:p>
            <a:endParaRPr lang="sv-SE" sz="500">
              <a:solidFill>
                <a:schemeClr val="tx2"/>
              </a:solidFill>
            </a:endParaRPr>
          </a:p>
          <a:p>
            <a:r>
              <a:rPr lang="sv-SE" sz="1100" smtClean="0">
                <a:solidFill>
                  <a:schemeClr val="tx2"/>
                </a:solidFill>
              </a:rPr>
              <a:t>Ett förslag är att samtalet genomförs på APT eller annat möte (minst 40-60 minuter) efter att alla i arbetsgruppen har genomfört kursen inom en bestämd tidsperiod. Och att uppföljande diskussion också bokas in efter några veckor. </a:t>
            </a:r>
          </a:p>
          <a:p>
            <a:endParaRPr lang="sv-SE" sz="500">
              <a:solidFill>
                <a:schemeClr val="tx2"/>
              </a:solidFill>
            </a:endParaRPr>
          </a:p>
          <a:p>
            <a:r>
              <a:rPr lang="sv-SE" sz="1200" u="sng" smtClean="0">
                <a:solidFill>
                  <a:schemeClr val="tx2"/>
                </a:solidFill>
              </a:rPr>
              <a:t>Förslag på upplägg av samtalet: </a:t>
            </a:r>
          </a:p>
          <a:p>
            <a:r>
              <a:rPr lang="sv-SE" sz="1200" smtClean="0">
                <a:solidFill>
                  <a:schemeClr val="tx2"/>
                </a:solidFill>
              </a:rPr>
              <a:t>1.  Enhetschefen eller annan utsedd samtalsledare inleder med </a:t>
            </a:r>
          </a:p>
          <a:p>
            <a:r>
              <a:rPr lang="sv-SE" sz="1200">
                <a:solidFill>
                  <a:schemeClr val="tx2"/>
                </a:solidFill>
              </a:rPr>
              <a:t> </a:t>
            </a:r>
            <a:r>
              <a:rPr lang="sv-SE" sz="1200" smtClean="0">
                <a:solidFill>
                  <a:schemeClr val="tx2"/>
                </a:solidFill>
              </a:rPr>
              <a:t>    att gå igenom bild 1-3 som ger en kort </a:t>
            </a:r>
            <a:r>
              <a:rPr lang="sv-SE" sz="1200">
                <a:solidFill>
                  <a:schemeClr val="tx2"/>
                </a:solidFill>
              </a:rPr>
              <a:t>å</a:t>
            </a:r>
            <a:r>
              <a:rPr lang="sv-SE" sz="1200" smtClean="0">
                <a:solidFill>
                  <a:schemeClr val="tx2"/>
                </a:solidFill>
              </a:rPr>
              <a:t>terblick om innehållet i </a:t>
            </a:r>
          </a:p>
          <a:p>
            <a:r>
              <a:rPr lang="sv-SE" sz="1200" smtClean="0">
                <a:solidFill>
                  <a:schemeClr val="tx2"/>
                </a:solidFill>
              </a:rPr>
              <a:t>     kursen. </a:t>
            </a:r>
            <a:r>
              <a:rPr lang="sv-SE" sz="1200" i="1" smtClean="0">
                <a:solidFill>
                  <a:schemeClr val="tx2"/>
                </a:solidFill>
              </a:rPr>
              <a:t>Tidsåtgång cirka 10 minuter.</a:t>
            </a:r>
          </a:p>
          <a:p>
            <a:endParaRPr lang="sv-SE" sz="200" smtClean="0">
              <a:solidFill>
                <a:schemeClr val="tx2"/>
              </a:solidFill>
            </a:endParaRPr>
          </a:p>
          <a:p>
            <a:pPr marL="228600" indent="-228600">
              <a:buFontTx/>
              <a:buAutoNum type="arabicPeriod" startAt="2"/>
            </a:pPr>
            <a:r>
              <a:rPr lang="sv-SE" sz="1200" smtClean="0">
                <a:solidFill>
                  <a:schemeClr val="tx2"/>
                </a:solidFill>
              </a:rPr>
              <a:t>Diskussion om tankar och insikter utifrån kursen och om insatser som kan göras på enheten för att bidrar </a:t>
            </a:r>
            <a:r>
              <a:rPr lang="sv-SE" sz="1200">
                <a:solidFill>
                  <a:schemeClr val="tx2"/>
                </a:solidFill>
              </a:rPr>
              <a:t>till </a:t>
            </a:r>
            <a:r>
              <a:rPr lang="sv-SE" sz="1200" smtClean="0">
                <a:solidFill>
                  <a:schemeClr val="tx2"/>
                </a:solidFill>
              </a:rPr>
              <a:t>minskade skillnader </a:t>
            </a:r>
            <a:r>
              <a:rPr lang="sv-SE" sz="1200">
                <a:solidFill>
                  <a:schemeClr val="tx2"/>
                </a:solidFill>
              </a:rPr>
              <a:t>i hälsa mellan olika grupper </a:t>
            </a:r>
            <a:r>
              <a:rPr lang="sv-SE" sz="1200" smtClean="0">
                <a:solidFill>
                  <a:schemeClr val="tx2"/>
                </a:solidFill>
              </a:rPr>
              <a:t>i befolkningen. Samtalet </a:t>
            </a:r>
            <a:r>
              <a:rPr lang="sv-SE" sz="1200">
                <a:solidFill>
                  <a:schemeClr val="tx2"/>
                </a:solidFill>
              </a:rPr>
              <a:t>kan </a:t>
            </a:r>
            <a:r>
              <a:rPr lang="sv-SE" sz="1200" smtClean="0">
                <a:solidFill>
                  <a:schemeClr val="tx2"/>
                </a:solidFill>
              </a:rPr>
              <a:t>göras utan </a:t>
            </a:r>
            <a:r>
              <a:rPr lang="sv-SE" sz="1200">
                <a:solidFill>
                  <a:schemeClr val="tx2"/>
                </a:solidFill>
              </a:rPr>
              <a:t>särskilda </a:t>
            </a:r>
            <a:r>
              <a:rPr lang="sv-SE" sz="1200" smtClean="0">
                <a:solidFill>
                  <a:schemeClr val="tx2"/>
                </a:solidFill>
              </a:rPr>
              <a:t>frågeställningar </a:t>
            </a:r>
            <a:r>
              <a:rPr lang="sv-SE" sz="1200">
                <a:solidFill>
                  <a:schemeClr val="tx2"/>
                </a:solidFill>
              </a:rPr>
              <a:t>eller </a:t>
            </a:r>
            <a:r>
              <a:rPr lang="sv-SE" sz="1200" smtClean="0">
                <a:solidFill>
                  <a:schemeClr val="tx2"/>
                </a:solidFill>
              </a:rPr>
              <a:t>med stöd </a:t>
            </a:r>
            <a:r>
              <a:rPr lang="sv-SE" sz="1200">
                <a:solidFill>
                  <a:schemeClr val="tx2"/>
                </a:solidFill>
              </a:rPr>
              <a:t>av </a:t>
            </a:r>
            <a:r>
              <a:rPr lang="sv-SE" sz="1200" smtClean="0">
                <a:solidFill>
                  <a:schemeClr val="tx2"/>
                </a:solidFill>
              </a:rPr>
              <a:t>bild 4 och 5. </a:t>
            </a:r>
          </a:p>
          <a:p>
            <a:r>
              <a:rPr lang="sv-SE" sz="1200">
                <a:solidFill>
                  <a:schemeClr val="tx2"/>
                </a:solidFill>
              </a:rPr>
              <a:t> </a:t>
            </a:r>
            <a:r>
              <a:rPr lang="sv-SE" sz="1200" smtClean="0">
                <a:solidFill>
                  <a:schemeClr val="tx2"/>
                </a:solidFill>
              </a:rPr>
              <a:t>    </a:t>
            </a:r>
            <a:r>
              <a:rPr lang="sv-SE" sz="1200" i="1">
                <a:solidFill>
                  <a:schemeClr val="tx2"/>
                </a:solidFill>
              </a:rPr>
              <a:t>Avsatt tid bestäms av enhetschef. </a:t>
            </a:r>
          </a:p>
          <a:p>
            <a:endParaRPr lang="sv-SE" sz="200" i="1">
              <a:solidFill>
                <a:schemeClr val="tx2"/>
              </a:solidFill>
            </a:endParaRPr>
          </a:p>
          <a:p>
            <a:r>
              <a:rPr lang="sv-SE" sz="1200" smtClean="0">
                <a:solidFill>
                  <a:schemeClr val="tx2"/>
                </a:solidFill>
              </a:rPr>
              <a:t>3. Diskussion </a:t>
            </a:r>
            <a:r>
              <a:rPr lang="sv-SE" sz="1200">
                <a:solidFill>
                  <a:schemeClr val="tx2"/>
                </a:solidFill>
              </a:rPr>
              <a:t>om hur samtal om jämlik hälsa kan hållas </a:t>
            </a:r>
            <a:r>
              <a:rPr lang="sv-SE" sz="1200" smtClean="0">
                <a:solidFill>
                  <a:schemeClr val="tx2"/>
                </a:solidFill>
              </a:rPr>
              <a:t>levande i </a:t>
            </a:r>
          </a:p>
          <a:p>
            <a:r>
              <a:rPr lang="sv-SE" sz="1200">
                <a:solidFill>
                  <a:schemeClr val="tx2"/>
                </a:solidFill>
              </a:rPr>
              <a:t> </a:t>
            </a:r>
            <a:r>
              <a:rPr lang="sv-SE" sz="1200" smtClean="0">
                <a:solidFill>
                  <a:schemeClr val="tx2"/>
                </a:solidFill>
              </a:rPr>
              <a:t>   arbetsgruppen. Eventuellt beslut om insatser och hur de kan </a:t>
            </a:r>
          </a:p>
          <a:p>
            <a:r>
              <a:rPr lang="sv-SE" sz="1200">
                <a:solidFill>
                  <a:schemeClr val="tx2"/>
                </a:solidFill>
              </a:rPr>
              <a:t> </a:t>
            </a:r>
            <a:r>
              <a:rPr lang="sv-SE" sz="1200" smtClean="0">
                <a:solidFill>
                  <a:schemeClr val="tx2"/>
                </a:solidFill>
              </a:rPr>
              <a:t>   följas upp. Stöd kan tas vid behov tas av bild 6.</a:t>
            </a:r>
          </a:p>
          <a:p>
            <a:r>
              <a:rPr lang="sv-SE" sz="1200" i="1">
                <a:solidFill>
                  <a:schemeClr val="tx2"/>
                </a:solidFill>
              </a:rPr>
              <a:t> </a:t>
            </a:r>
            <a:r>
              <a:rPr lang="sv-SE" sz="1200" i="1" smtClean="0">
                <a:solidFill>
                  <a:schemeClr val="tx2"/>
                </a:solidFill>
              </a:rPr>
              <a:t>   </a:t>
            </a:r>
            <a:r>
              <a:rPr lang="sv-SE" sz="1200" i="1">
                <a:solidFill>
                  <a:schemeClr val="tx2"/>
                </a:solidFill>
              </a:rPr>
              <a:t>Avsatt tid bestäms av enhetschef. </a:t>
            </a:r>
            <a:endParaRPr lang="sv-SE" sz="1200" i="1" smtClean="0">
              <a:solidFill>
                <a:schemeClr val="tx2"/>
              </a:solidFill>
            </a:endParaRPr>
          </a:p>
          <a:p>
            <a:endParaRPr lang="sv-SE" sz="500" i="1" smtClean="0">
              <a:solidFill>
                <a:schemeClr val="tx2"/>
              </a:solidFill>
            </a:endParaRPr>
          </a:p>
          <a:p>
            <a:endParaRPr lang="sv-SE" sz="200" i="1" smtClean="0">
              <a:solidFill>
                <a:schemeClr val="tx2"/>
              </a:solidFill>
            </a:endParaRPr>
          </a:p>
          <a:p>
            <a:r>
              <a:rPr lang="sv-SE" sz="1200" smtClean="0">
                <a:solidFill>
                  <a:schemeClr val="tx2"/>
                </a:solidFill>
              </a:rPr>
              <a:t>4. Uppföljande diskussion inom några veckor. </a:t>
            </a:r>
            <a:r>
              <a:rPr lang="sv-SE" sz="1200" i="1" smtClean="0">
                <a:solidFill>
                  <a:schemeClr val="tx2"/>
                </a:solidFill>
              </a:rPr>
              <a:t>Bokas in av enhetschef. </a:t>
            </a:r>
            <a:endParaRPr lang="sv-SE" sz="1200" smtClean="0">
              <a:solidFill>
                <a:schemeClr val="tx2"/>
              </a:solidFill>
            </a:endParaRPr>
          </a:p>
          <a:p>
            <a:endParaRPr lang="sv-SE" sz="1200">
              <a:solidFill>
                <a:schemeClr val="tx2"/>
              </a:solidFill>
            </a:endParaRPr>
          </a:p>
          <a:p>
            <a:endParaRPr lang="sv-SE" sz="1200" smtClean="0">
              <a:solidFill>
                <a:schemeClr val="tx2"/>
              </a:solidFill>
            </a:endParaRPr>
          </a:p>
          <a:p>
            <a:endParaRPr lang="sv-SE" sz="1400" smtClean="0">
              <a:solidFill>
                <a:schemeClr val="tx2"/>
              </a:solidFill>
            </a:endParaRPr>
          </a:p>
          <a:p>
            <a:endParaRPr lang="sv-SE" sz="1400" smtClean="0">
              <a:solidFill>
                <a:schemeClr val="tx2"/>
              </a:solidFill>
            </a:endParaRPr>
          </a:p>
        </p:txBody>
      </p:sp>
      <p:sp>
        <p:nvSpPr>
          <p:cNvPr id="12" name="Rektangel 11"/>
          <p:cNvSpPr/>
          <p:nvPr/>
        </p:nvSpPr>
        <p:spPr>
          <a:xfrm>
            <a:off x="4008070" y="123478"/>
            <a:ext cx="5024626" cy="584775"/>
          </a:xfrm>
          <a:prstGeom prst="rect">
            <a:avLst/>
          </a:prstGeom>
        </p:spPr>
        <p:txBody>
          <a:bodyPr wrap="square">
            <a:spAutoFit/>
          </a:bodyPr>
          <a:lstStyle/>
          <a:p>
            <a:pPr algn="ctr"/>
            <a:r>
              <a:rPr lang="sv-SE" sz="1600">
                <a:solidFill>
                  <a:schemeClr val="tx2"/>
                </a:solidFill>
              </a:rPr>
              <a:t>Gruppsamtal om folkhälsa, påverkande faktorer och hälsoklyftor</a:t>
            </a:r>
          </a:p>
        </p:txBody>
      </p:sp>
      <p:sp>
        <p:nvSpPr>
          <p:cNvPr id="17" name="Rektangel 16"/>
          <p:cNvSpPr/>
          <p:nvPr/>
        </p:nvSpPr>
        <p:spPr>
          <a:xfrm>
            <a:off x="188676" y="1732926"/>
            <a:ext cx="3718126" cy="326747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9" name="Rektangel 18"/>
          <p:cNvSpPr/>
          <p:nvPr/>
        </p:nvSpPr>
        <p:spPr>
          <a:xfrm>
            <a:off x="4174069" y="708253"/>
            <a:ext cx="4867097" cy="769441"/>
          </a:xfrm>
          <a:prstGeom prst="rect">
            <a:avLst/>
          </a:prstGeom>
          <a:ln>
            <a:noFill/>
          </a:ln>
        </p:spPr>
        <p:txBody>
          <a:bodyPr wrap="square">
            <a:spAutoFit/>
          </a:bodyPr>
          <a:lstStyle/>
          <a:p>
            <a:r>
              <a:rPr lang="sv-SE" sz="1100" i="1" smtClean="0">
                <a:solidFill>
                  <a:schemeClr val="tx2"/>
                </a:solidFill>
              </a:rPr>
              <a:t>Syftet med samtalet är att reflektera över folkhälsan och </a:t>
            </a:r>
            <a:r>
              <a:rPr lang="sv-SE" sz="1100" i="1">
                <a:solidFill>
                  <a:schemeClr val="tx2"/>
                </a:solidFill>
              </a:rPr>
              <a:t>hälsoklyftor på Gotland och diskutera hur enheten kan bidra </a:t>
            </a:r>
            <a:r>
              <a:rPr lang="sv-SE" sz="1100" i="1" smtClean="0">
                <a:solidFill>
                  <a:schemeClr val="tx2"/>
                </a:solidFill>
              </a:rPr>
              <a:t>till </a:t>
            </a:r>
            <a:r>
              <a:rPr lang="sv-SE" sz="1100" i="1">
                <a:solidFill>
                  <a:schemeClr val="tx2"/>
                </a:solidFill>
              </a:rPr>
              <a:t>förbättrad folkhälsa och </a:t>
            </a:r>
            <a:r>
              <a:rPr lang="sv-SE" sz="1100" i="1" smtClean="0">
                <a:solidFill>
                  <a:schemeClr val="tx2"/>
                </a:solidFill>
              </a:rPr>
              <a:t>minskade skillnader i hälsa mellan olika grupper befolkningen. Om möjligt och utifrån behov görs också en plan för vidare arbete med detta. </a:t>
            </a:r>
          </a:p>
        </p:txBody>
      </p:sp>
      <p:pic>
        <p:nvPicPr>
          <p:cNvPr id="14" name="Bildobjekt 13"/>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972534" y="4680827"/>
            <a:ext cx="826483" cy="319574"/>
          </a:xfrm>
          <a:prstGeom prst="rect">
            <a:avLst/>
          </a:prstGeom>
        </p:spPr>
      </p:pic>
      <p:sp>
        <p:nvSpPr>
          <p:cNvPr id="15" name="textruta 14"/>
          <p:cNvSpPr txBox="1"/>
          <p:nvPr/>
        </p:nvSpPr>
        <p:spPr>
          <a:xfrm>
            <a:off x="459210" y="1563638"/>
            <a:ext cx="914400" cy="1440160"/>
          </a:xfrm>
          <a:prstGeom prst="rect">
            <a:avLst/>
          </a:prstGeom>
        </p:spPr>
        <p:txBody>
          <a:bodyPr vert="horz" wrap="none" lIns="0" tIns="0" rIns="0" bIns="0" rtlCol="0" anchor="b" anchorCtr="0">
            <a:normAutofit/>
          </a:bodyPr>
          <a:lstStyle/>
          <a:p>
            <a:pPr marL="0" marR="0" indent="0" algn="l" defTabSz="914400" rtl="0" eaLnBrk="1" fontAlgn="auto" latinLnBrk="0" hangingPunct="1">
              <a:lnSpc>
                <a:spcPct val="100000"/>
              </a:lnSpc>
              <a:spcBef>
                <a:spcPct val="0"/>
              </a:spcBef>
              <a:spcAft>
                <a:spcPct val="0"/>
              </a:spcAft>
              <a:buClrTx/>
              <a:buSzTx/>
              <a:buFontTx/>
              <a:buNone/>
            </a:pPr>
            <a:r>
              <a:rPr kumimoji="0" lang="sv-SE" sz="1600" b="0" i="0" u="none" strike="noStrike" kern="1200" cap="none" spc="0" normalizeH="0" baseline="0" noProof="0" smtClean="0">
                <a:ln>
                  <a:noFill/>
                </a:ln>
                <a:solidFill>
                  <a:schemeClr val="tx2"/>
                </a:solidFill>
                <a:effectLst/>
                <a:uLnTx/>
                <a:uFillTx/>
                <a:latin typeface="+mj-lt"/>
                <a:ea typeface="+mj-ea"/>
                <a:cs typeface="+mj-cs"/>
              </a:rPr>
              <a:t>E-kursen nås via:</a:t>
            </a:r>
            <a:r>
              <a:rPr kumimoji="0" lang="sv-SE" sz="1600" b="0" i="0" u="none" strike="noStrike" kern="1200" cap="none" spc="0" normalizeH="0" noProof="0" smtClean="0">
                <a:ln>
                  <a:noFill/>
                </a:ln>
                <a:solidFill>
                  <a:schemeClr val="tx2"/>
                </a:solidFill>
                <a:effectLst/>
                <a:uLnTx/>
                <a:uFillTx/>
                <a:latin typeface="+mj-lt"/>
                <a:ea typeface="+mj-ea"/>
                <a:cs typeface="+mj-cs"/>
              </a:rPr>
              <a:t> </a:t>
            </a:r>
          </a:p>
          <a:p>
            <a:pPr marL="0" marR="0" indent="0" algn="l" defTabSz="914400" rtl="0" eaLnBrk="1" fontAlgn="auto" latinLnBrk="0" hangingPunct="1">
              <a:lnSpc>
                <a:spcPct val="100000"/>
              </a:lnSpc>
              <a:spcBef>
                <a:spcPct val="0"/>
              </a:spcBef>
              <a:spcAft>
                <a:spcPct val="0"/>
              </a:spcAft>
              <a:buClrTx/>
              <a:buSzTx/>
              <a:buFontTx/>
              <a:buNone/>
            </a:pPr>
            <a:endParaRPr lang="sv-SE" sz="1050">
              <a:solidFill>
                <a:schemeClr val="tx2"/>
              </a:solidFill>
              <a:latin typeface="+mj-lt"/>
              <a:ea typeface="+mj-ea"/>
              <a:cs typeface="+mj-cs"/>
            </a:endParaRPr>
          </a:p>
          <a:p>
            <a:pPr marL="285750" indent="-285750">
              <a:spcBef>
                <a:spcPct val="0"/>
              </a:spcBef>
              <a:buFont typeface="Arial" pitchFamily="34" charset="0"/>
              <a:buChar char="•"/>
            </a:pPr>
            <a:r>
              <a:rPr kumimoji="0" lang="sv-SE" sz="1400" b="0" i="0" u="none" strike="noStrike" kern="1200" cap="none" spc="0" normalizeH="0" noProof="0" smtClean="0">
                <a:ln>
                  <a:noFill/>
                </a:ln>
                <a:solidFill>
                  <a:schemeClr val="tx2"/>
                </a:solidFill>
                <a:effectLst/>
                <a:uLnTx/>
                <a:uFillTx/>
                <a:latin typeface="+mj-lt"/>
                <a:ea typeface="+mj-ea"/>
                <a:cs typeface="+mj-cs"/>
                <a:hlinkClick r:id="rId3"/>
              </a:rPr>
              <a:t>Region Gotlands Kompetensportal </a:t>
            </a:r>
            <a:endParaRPr kumimoji="0" lang="sv-SE" sz="1400" b="0" i="0" u="none" strike="noStrike" kern="1200" cap="none" spc="0" normalizeH="0" noProof="0" smtClean="0">
              <a:ln>
                <a:noFill/>
              </a:ln>
              <a:solidFill>
                <a:schemeClr val="tx2"/>
              </a:solidFill>
              <a:effectLst/>
              <a:uLnTx/>
              <a:uFillTx/>
              <a:latin typeface="+mj-lt"/>
              <a:ea typeface="+mj-ea"/>
              <a:cs typeface="+mj-cs"/>
            </a:endParaRPr>
          </a:p>
          <a:p>
            <a:pPr>
              <a:spcBef>
                <a:spcPct val="0"/>
              </a:spcBef>
            </a:pPr>
            <a:r>
              <a:rPr kumimoji="0" lang="sv-SE" sz="1200" b="0" i="0" u="none" strike="noStrike" kern="1200" cap="none" spc="0" normalizeH="0" noProof="0" smtClean="0">
                <a:ln>
                  <a:noFill/>
                </a:ln>
                <a:solidFill>
                  <a:schemeClr val="tx2"/>
                </a:solidFill>
                <a:effectLst/>
                <a:uLnTx/>
                <a:uFillTx/>
                <a:latin typeface="+mj-lt"/>
                <a:ea typeface="+mj-ea"/>
                <a:cs typeface="+mj-cs"/>
              </a:rPr>
              <a:t> </a:t>
            </a:r>
            <a:endParaRPr kumimoji="0" lang="sv-SE" sz="1200" b="0" i="0" u="none" strike="noStrike" kern="1200" cap="none" spc="0" normalizeH="0" noProof="0" smtClean="0">
              <a:ln>
                <a:noFill/>
              </a:ln>
              <a:solidFill>
                <a:schemeClr val="tx2"/>
              </a:solidFill>
              <a:effectLst/>
              <a:uLnTx/>
              <a:uFillTx/>
              <a:latin typeface="+mj-lt"/>
              <a:ea typeface="+mj-ea"/>
              <a:cs typeface="+mj-cs"/>
            </a:endParaRPr>
          </a:p>
          <a:p>
            <a:pPr marL="285750" indent="-285750">
              <a:spcBef>
                <a:spcPct val="0"/>
              </a:spcBef>
              <a:buFont typeface="Arial" pitchFamily="34" charset="0"/>
              <a:buChar char="•"/>
            </a:pPr>
            <a:r>
              <a:rPr lang="sv-SE" sz="1400" smtClean="0">
                <a:solidFill>
                  <a:schemeClr val="tx2"/>
                </a:solidFill>
                <a:latin typeface="+mj-lt"/>
                <a:ea typeface="+mj-ea"/>
                <a:cs typeface="+mj-cs"/>
                <a:hlinkClick r:id="rId4"/>
              </a:rPr>
              <a:t>Extern länk till kursen </a:t>
            </a:r>
            <a:endParaRPr kumimoji="0" lang="sv-SE" sz="1400" b="0" i="0" u="none" strike="noStrike" kern="1200" cap="none" spc="0" normalizeH="0" noProof="0" smtClean="0">
              <a:ln>
                <a:noFill/>
              </a:ln>
              <a:solidFill>
                <a:schemeClr val="tx2"/>
              </a:solidFill>
              <a:effectLst/>
              <a:uLnTx/>
              <a:uFillTx/>
              <a:latin typeface="+mj-lt"/>
              <a:ea typeface="+mj-ea"/>
              <a:cs typeface="+mj-cs"/>
            </a:endParaRPr>
          </a:p>
          <a:p>
            <a:pPr marR="0" algn="l" defTabSz="914400" rtl="0" eaLnBrk="1" fontAlgn="auto" latinLnBrk="0" hangingPunct="1">
              <a:lnSpc>
                <a:spcPct val="100000"/>
              </a:lnSpc>
              <a:spcBef>
                <a:spcPct val="0"/>
              </a:spcBef>
              <a:spcAft>
                <a:spcPct val="0"/>
              </a:spcAft>
              <a:buClrTx/>
              <a:buSzTx/>
            </a:pPr>
            <a:r>
              <a:rPr kumimoji="0" lang="sv-SE" sz="1050" b="0" i="0" u="none" strike="noStrike" kern="1200" cap="none" spc="0" normalizeH="0" noProof="0" smtClean="0">
                <a:ln>
                  <a:noFill/>
                </a:ln>
                <a:solidFill>
                  <a:schemeClr val="tx1"/>
                </a:solidFill>
                <a:effectLst/>
                <a:uLnTx/>
                <a:uFillTx/>
                <a:latin typeface="+mj-lt"/>
                <a:ea typeface="+mj-ea"/>
                <a:cs typeface="+mj-cs"/>
              </a:rPr>
              <a:t> </a:t>
            </a:r>
            <a:endParaRPr kumimoji="0" lang="sv-SE" sz="1050" b="0" i="0" u="none" strike="noStrike" kern="1200" cap="none" spc="0" normalizeH="0" baseline="0" noProof="0" smtClean="0">
              <a:ln>
                <a:noFill/>
              </a:ln>
              <a:solidFill>
                <a:schemeClr val="tx1"/>
              </a:solidFill>
              <a:effectLst/>
              <a:uLnTx/>
              <a:uFillTx/>
              <a:latin typeface="+mj-lt"/>
              <a:ea typeface="+mj-ea"/>
              <a:cs typeface="+mj-cs"/>
            </a:endParaRPr>
          </a:p>
        </p:txBody>
      </p:sp>
      <p:sp>
        <p:nvSpPr>
          <p:cNvPr id="16" name="Rektangel 15"/>
          <p:cNvSpPr/>
          <p:nvPr/>
        </p:nvSpPr>
        <p:spPr>
          <a:xfrm>
            <a:off x="341320" y="2935192"/>
            <a:ext cx="3366584" cy="2062103"/>
          </a:xfrm>
          <a:prstGeom prst="rect">
            <a:avLst/>
          </a:prstGeom>
        </p:spPr>
        <p:txBody>
          <a:bodyPr wrap="square">
            <a:spAutoFit/>
          </a:bodyPr>
          <a:lstStyle/>
          <a:p>
            <a:r>
              <a:rPr lang="sv-SE" sz="1200">
                <a:solidFill>
                  <a:schemeClr val="tx2"/>
                </a:solidFill>
              </a:rPr>
              <a:t>Kursen är i första hand riktad till </a:t>
            </a:r>
            <a:r>
              <a:rPr lang="sv-SE" sz="1200" smtClean="0">
                <a:solidFill>
                  <a:schemeClr val="tx2"/>
                </a:solidFill>
              </a:rPr>
              <a:t>medarbetare på </a:t>
            </a:r>
            <a:r>
              <a:rPr lang="sv-SE" sz="1200">
                <a:solidFill>
                  <a:schemeClr val="tx2"/>
                </a:solidFill>
              </a:rPr>
              <a:t>Gotland inom primärvård och </a:t>
            </a:r>
            <a:r>
              <a:rPr lang="sv-SE" sz="1200" smtClean="0">
                <a:solidFill>
                  <a:schemeClr val="tx2"/>
                </a:solidFill>
              </a:rPr>
              <a:t>barn- </a:t>
            </a:r>
            <a:r>
              <a:rPr lang="sv-SE" sz="1200">
                <a:solidFill>
                  <a:schemeClr val="tx2"/>
                </a:solidFill>
              </a:rPr>
              <a:t>och </a:t>
            </a:r>
            <a:r>
              <a:rPr lang="sv-SE" sz="1200" smtClean="0">
                <a:solidFill>
                  <a:schemeClr val="tx2"/>
                </a:solidFill>
              </a:rPr>
              <a:t>elevhälsan i Region Gotland och i elevhälsan i friskolorna. </a:t>
            </a:r>
          </a:p>
          <a:p>
            <a:endParaRPr lang="sv-SE" sz="1000" smtClean="0">
              <a:solidFill>
                <a:schemeClr val="tx2"/>
              </a:solidFill>
            </a:endParaRPr>
          </a:p>
          <a:p>
            <a:r>
              <a:rPr lang="sv-SE" sz="1000" smtClean="0">
                <a:solidFill>
                  <a:schemeClr val="tx2"/>
                </a:solidFill>
              </a:rPr>
              <a:t>Med primärvård avses i detta sammanhang arbete </a:t>
            </a:r>
            <a:r>
              <a:rPr lang="sv-SE" sz="1000">
                <a:solidFill>
                  <a:schemeClr val="tx2"/>
                </a:solidFill>
              </a:rPr>
              <a:t>på vårdcentral, i hemsjukvård, </a:t>
            </a:r>
            <a:r>
              <a:rPr lang="sv-SE" sz="1000" smtClean="0">
                <a:solidFill>
                  <a:schemeClr val="tx2"/>
                </a:solidFill>
              </a:rPr>
              <a:t>i rehabilitering, på </a:t>
            </a:r>
            <a:r>
              <a:rPr lang="sv-SE" sz="1000">
                <a:solidFill>
                  <a:schemeClr val="tx2"/>
                </a:solidFill>
              </a:rPr>
              <a:t>ungdomsmottagning, </a:t>
            </a:r>
            <a:r>
              <a:rPr lang="sv-SE" sz="1000" smtClean="0">
                <a:solidFill>
                  <a:schemeClr val="tx2"/>
                </a:solidFill>
              </a:rPr>
              <a:t>barnmorskemottagning, BVC, Första linjens mottagning, MiniMaria </a:t>
            </a:r>
            <a:r>
              <a:rPr lang="sv-SE" sz="1000">
                <a:solidFill>
                  <a:schemeClr val="tx2"/>
                </a:solidFill>
              </a:rPr>
              <a:t>och </a:t>
            </a:r>
            <a:r>
              <a:rPr lang="sv-SE" sz="1000" smtClean="0">
                <a:solidFill>
                  <a:schemeClr val="tx2"/>
                </a:solidFill>
              </a:rPr>
              <a:t>hälso- och sjukvårdsarbetet </a:t>
            </a:r>
            <a:r>
              <a:rPr lang="sv-SE" sz="1000">
                <a:solidFill>
                  <a:schemeClr val="tx2"/>
                </a:solidFill>
              </a:rPr>
              <a:t>inom särskilt boende (SÄBO) </a:t>
            </a:r>
            <a:r>
              <a:rPr lang="sv-SE" sz="1000" smtClean="0">
                <a:solidFill>
                  <a:schemeClr val="tx2"/>
                </a:solidFill>
              </a:rPr>
              <a:t>och </a:t>
            </a:r>
            <a:r>
              <a:rPr lang="sv-SE" sz="1000">
                <a:solidFill>
                  <a:schemeClr val="tx2"/>
                </a:solidFill>
              </a:rPr>
              <a:t>boende med särskild service.</a:t>
            </a:r>
          </a:p>
          <a:p>
            <a:endParaRPr lang="sv-SE" sz="1000">
              <a:solidFill>
                <a:schemeClr val="tx2"/>
              </a:solidFill>
            </a:endParaRPr>
          </a:p>
        </p:txBody>
      </p:sp>
      <p:sp>
        <p:nvSpPr>
          <p:cNvPr id="21" name="Rektangel med rundade hörn 20"/>
          <p:cNvSpPr/>
          <p:nvPr/>
        </p:nvSpPr>
        <p:spPr>
          <a:xfrm>
            <a:off x="4197295" y="1563638"/>
            <a:ext cx="4835400" cy="720080"/>
          </a:xfrm>
          <a:prstGeom prst="roundRect">
            <a:avLst/>
          </a:prstGeom>
          <a:noFill/>
          <a:ln>
            <a:solidFill>
              <a:schemeClr val="accent4"/>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cxnSp>
        <p:nvCxnSpPr>
          <p:cNvPr id="23" name="Rak koppling 22"/>
          <p:cNvCxnSpPr/>
          <p:nvPr/>
        </p:nvCxnSpPr>
        <p:spPr>
          <a:xfrm>
            <a:off x="4427984" y="4803998"/>
            <a:ext cx="4578666"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28" name="Rubrik 1"/>
          <p:cNvSpPr txBox="1"/>
          <p:nvPr/>
        </p:nvSpPr>
        <p:spPr>
          <a:xfrm>
            <a:off x="13792" y="-14745"/>
            <a:ext cx="1368152" cy="241759"/>
          </a:xfrm>
          <a:prstGeom prst="rect">
            <a:avLst/>
          </a:prstGeom>
          <a:solidFill>
            <a:schemeClr val="accent4"/>
          </a:solidFill>
        </p:spPr>
        <p:txBody>
          <a:bodyPr lIns="0" tIns="0" rIns="0" bIns="0" anchor="ctr" anchorCtr="0"/>
          <a:lstStyle>
            <a:lvl1pPr algn="l" defTabSz="914400" rtl="0" eaLnBrk="1" latinLnBrk="0" hangingPunct="1">
              <a:spcBef>
                <a:spcPct val="0"/>
              </a:spcBef>
              <a:buNone/>
              <a:defRPr sz="3800" kern="1200">
                <a:solidFill>
                  <a:schemeClr val="tx1">
                    <a:lumMod val="75000"/>
                  </a:schemeClr>
                </a:solidFill>
                <a:latin typeface="+mj-lt"/>
                <a:ea typeface="+mj-ea"/>
                <a:cs typeface="+mj-cs"/>
              </a:defRPr>
            </a:lvl1pPr>
          </a:lstStyle>
          <a:p>
            <a:r>
              <a:rPr lang="sv-SE" sz="1400" b="1" smtClean="0">
                <a:solidFill>
                  <a:schemeClr val="bg1"/>
                </a:solidFill>
              </a:rPr>
              <a:t>Startsida</a:t>
            </a:r>
            <a:endParaRPr lang="sv-SE" sz="1400" b="1">
              <a:solidFill>
                <a:schemeClr val="bg1"/>
              </a:solidFill>
              <a:latin typeface="+mn-lt"/>
            </a:endParaRPr>
          </a:p>
        </p:txBody>
      </p:sp>
    </p:spTree>
    <p:extLst>
      <p:ext uri="{BB962C8B-B14F-4D97-AF65-F5344CB8AC3E}">
        <p14:creationId xmlns:p14="http://schemas.microsoft.com/office/powerpoint/2010/main" val="4003521723"/>
      </p:ext>
    </p:extLst>
  </p:cSld>
  <p:clrMapOvr>
    <a:masterClrMapping/>
  </p:clrMapOvr>
  <p:transition/>
  <p:timing/>
</p:sld>
</file>

<file path=ppt/slides/slide2.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11" name="Rektangel 10"/>
          <p:cNvSpPr/>
          <p:nvPr/>
        </p:nvSpPr>
        <p:spPr>
          <a:xfrm>
            <a:off x="7375986" y="4293852"/>
            <a:ext cx="1656184" cy="7920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2" name="Rubrik 1"/>
          <p:cNvSpPr>
            <a:spLocks noGrp="1"/>
          </p:cNvSpPr>
          <p:nvPr>
            <p:ph type="title"/>
          </p:nvPr>
        </p:nvSpPr>
        <p:spPr>
          <a:xfrm>
            <a:off x="1970584" y="-72312"/>
            <a:ext cx="7848872" cy="576064"/>
          </a:xfrm>
        </p:spPr>
        <p:txBody>
          <a:bodyPr/>
          <a:lstStyle/>
          <a:p>
            <a:r>
              <a:rPr lang="sv-SE" sz="2600" smtClean="0">
                <a:solidFill>
                  <a:schemeClr val="bg2">
                    <a:lumMod val="10000"/>
                  </a:schemeClr>
                </a:solidFill>
              </a:rPr>
              <a:t>Sammanfattning e-kurs Folkhälsa Gotland </a:t>
            </a:r>
            <a:endParaRPr lang="sv-SE" sz="2600">
              <a:solidFill>
                <a:schemeClr val="bg2">
                  <a:lumMod val="10000"/>
                </a:schemeClr>
              </a:solidFill>
            </a:endParaRPr>
          </a:p>
        </p:txBody>
      </p:sp>
      <p:sp>
        <p:nvSpPr>
          <p:cNvPr id="7" name="Rubrik 1"/>
          <p:cNvSpPr txBox="1"/>
          <p:nvPr/>
        </p:nvSpPr>
        <p:spPr>
          <a:xfrm>
            <a:off x="539552" y="0"/>
            <a:ext cx="1368152" cy="483518"/>
          </a:xfrm>
          <a:prstGeom prst="rect">
            <a:avLst/>
          </a:prstGeom>
          <a:solidFill>
            <a:schemeClr val="accent4"/>
          </a:solidFill>
        </p:spPr>
        <p:txBody>
          <a:bodyPr lIns="0" tIns="0" rIns="0" bIns="0" anchor="ctr" anchorCtr="0"/>
          <a:lstStyle>
            <a:lvl1pPr algn="l" defTabSz="914400" rtl="0" eaLnBrk="1" latinLnBrk="0" hangingPunct="1">
              <a:spcBef>
                <a:spcPct val="0"/>
              </a:spcBef>
              <a:buNone/>
              <a:defRPr sz="3800" kern="1200">
                <a:solidFill>
                  <a:schemeClr val="tx1">
                    <a:lumMod val="75000"/>
                  </a:schemeClr>
                </a:solidFill>
                <a:latin typeface="+mj-lt"/>
                <a:ea typeface="+mj-ea"/>
                <a:cs typeface="+mj-cs"/>
              </a:defRPr>
            </a:lvl1pPr>
          </a:lstStyle>
          <a:p>
            <a:r>
              <a:rPr lang="sv-SE" sz="1400">
                <a:solidFill>
                  <a:schemeClr val="bg1"/>
                </a:solidFill>
              </a:rPr>
              <a:t>Sammanfattning</a:t>
            </a:r>
          </a:p>
          <a:p>
            <a:r>
              <a:rPr lang="sv-SE" sz="1400" b="1" smtClean="0">
                <a:solidFill>
                  <a:schemeClr val="bg1"/>
                </a:solidFill>
                <a:latin typeface="+mn-lt"/>
              </a:rPr>
              <a:t>Bild 1</a:t>
            </a:r>
            <a:endParaRPr lang="sv-SE" sz="1400" b="1">
              <a:solidFill>
                <a:schemeClr val="bg1"/>
              </a:solidFill>
              <a:latin typeface="+mn-lt"/>
            </a:endParaRPr>
          </a:p>
        </p:txBody>
      </p:sp>
      <p:sp>
        <p:nvSpPr>
          <p:cNvPr id="8" name="Rektangel 7"/>
          <p:cNvSpPr/>
          <p:nvPr/>
        </p:nvSpPr>
        <p:spPr>
          <a:xfrm>
            <a:off x="1260858" y="3618127"/>
            <a:ext cx="6984412" cy="1169551"/>
          </a:xfrm>
          <a:prstGeom prst="rect">
            <a:avLst/>
          </a:prstGeom>
        </p:spPr>
        <p:txBody>
          <a:bodyPr wrap="square">
            <a:spAutoFit/>
          </a:bodyPr>
          <a:lstStyle/>
          <a:p>
            <a:r>
              <a:rPr lang="sv-SE" sz="1400" smtClean="0">
                <a:solidFill>
                  <a:srgbClr val="000000"/>
                </a:solidFill>
              </a:rPr>
              <a:t>Det finns dock skillnader </a:t>
            </a:r>
            <a:r>
              <a:rPr lang="sv-SE" sz="1400">
                <a:solidFill>
                  <a:srgbClr val="000000"/>
                </a:solidFill>
              </a:rPr>
              <a:t>i upplevd hälsa, </a:t>
            </a:r>
            <a:r>
              <a:rPr lang="sv-SE" sz="1400" smtClean="0">
                <a:solidFill>
                  <a:srgbClr val="000000"/>
                </a:solidFill>
              </a:rPr>
              <a:t>levnadsvanor och sociala faktorer mellan </a:t>
            </a:r>
            <a:r>
              <a:rPr lang="sv-SE" sz="1400">
                <a:solidFill>
                  <a:srgbClr val="000000"/>
                </a:solidFill>
              </a:rPr>
              <a:t>olika grupper i </a:t>
            </a:r>
            <a:r>
              <a:rPr lang="sv-SE" sz="1400" smtClean="0">
                <a:solidFill>
                  <a:srgbClr val="000000"/>
                </a:solidFill>
              </a:rPr>
              <a:t>samhället som gör att vissa grupper har sämre förutsättningar och vissa har bättre förutsättningar än i befolkningen totalt. Skillnader ses till </a:t>
            </a:r>
            <a:r>
              <a:rPr lang="sv-SE" sz="1400">
                <a:solidFill>
                  <a:srgbClr val="000000"/>
                </a:solidFill>
              </a:rPr>
              <a:t>exempel utifrån </a:t>
            </a:r>
            <a:r>
              <a:rPr lang="sv-SE" sz="1400" smtClean="0">
                <a:solidFill>
                  <a:srgbClr val="000000"/>
                </a:solidFill>
              </a:rPr>
              <a:t>könsidentitet, </a:t>
            </a:r>
            <a:r>
              <a:rPr lang="sv-SE" sz="1400">
                <a:solidFill>
                  <a:srgbClr val="000000"/>
                </a:solidFill>
              </a:rPr>
              <a:t>ålder, födelseland, utbildningslängd, inkomstnivå och funktionsförmåga</a:t>
            </a:r>
            <a:r>
              <a:rPr lang="sv-SE" sz="1400" smtClean="0">
                <a:solidFill>
                  <a:srgbClr val="000000"/>
                </a:solidFill>
              </a:rPr>
              <a:t>. </a:t>
            </a:r>
            <a:endParaRPr lang="sv-SE" sz="1400"/>
          </a:p>
        </p:txBody>
      </p:sp>
      <p:sp>
        <p:nvSpPr>
          <p:cNvPr id="9" name="Rektangel 8"/>
          <p:cNvSpPr/>
          <p:nvPr/>
        </p:nvSpPr>
        <p:spPr>
          <a:xfrm>
            <a:off x="1115980" y="1238378"/>
            <a:ext cx="6984412" cy="2246769"/>
          </a:xfrm>
          <a:prstGeom prst="rect">
            <a:avLst/>
          </a:prstGeom>
          <a:noFill/>
          <a:ln w="19050">
            <a:solidFill>
              <a:schemeClr val="accent4"/>
            </a:solidFill>
          </a:ln>
        </p:spPr>
        <p:txBody>
          <a:bodyPr wrap="square">
            <a:spAutoFit/>
          </a:bodyPr>
          <a:lstStyle/>
          <a:p>
            <a:r>
              <a:rPr lang="sv-SE" sz="1400">
                <a:solidFill>
                  <a:schemeClr val="bg2">
                    <a:lumMod val="10000"/>
                  </a:schemeClr>
                </a:solidFill>
              </a:rPr>
              <a:t>S</a:t>
            </a:r>
            <a:r>
              <a:rPr lang="sv-SE" sz="1400" smtClean="0">
                <a:solidFill>
                  <a:schemeClr val="bg2">
                    <a:lumMod val="10000"/>
                  </a:schemeClr>
                </a:solidFill>
              </a:rPr>
              <a:t>jälvupplevd bra hälsa rapporteras av 67</a:t>
            </a:r>
            <a:r>
              <a:rPr lang="sv-SE" sz="1400">
                <a:solidFill>
                  <a:schemeClr val="bg2">
                    <a:lumMod val="10000"/>
                  </a:schemeClr>
                </a:solidFill>
              </a:rPr>
              <a:t>% i åldrarna 16-84 år </a:t>
            </a:r>
            <a:r>
              <a:rPr lang="sv-SE" sz="1400" smtClean="0">
                <a:solidFill>
                  <a:schemeClr val="bg2">
                    <a:lumMod val="10000"/>
                  </a:schemeClr>
                </a:solidFill>
              </a:rPr>
              <a:t>och av 66% av ungdomar i högstadiet och gymnasiet. </a:t>
            </a:r>
          </a:p>
          <a:p>
            <a:endParaRPr lang="sv-SE" sz="1400">
              <a:solidFill>
                <a:schemeClr val="bg2">
                  <a:lumMod val="10000"/>
                </a:schemeClr>
              </a:solidFill>
            </a:endParaRPr>
          </a:p>
          <a:p>
            <a:r>
              <a:rPr lang="sv-SE" sz="1400" smtClean="0">
                <a:solidFill>
                  <a:schemeClr val="bg2">
                    <a:lumMod val="10000"/>
                  </a:schemeClr>
                </a:solidFill>
              </a:rPr>
              <a:t>En betydande andel av befolkningen har ohälsosamma levnadsvanor. Exempelvis (i åldrarna 16-84 år) är 32% fysiskt aktiva mindre än 150 minuter i veckan, 30% äter lite frukt och grönsaker och 16% har riskbruk av alkohol. </a:t>
            </a:r>
          </a:p>
          <a:p>
            <a:endParaRPr lang="sv-SE" sz="1400">
              <a:solidFill>
                <a:schemeClr val="bg2">
                  <a:lumMod val="10000"/>
                </a:schemeClr>
              </a:solidFill>
            </a:endParaRPr>
          </a:p>
          <a:p>
            <a:r>
              <a:rPr lang="sv-SE" sz="1400">
                <a:solidFill>
                  <a:schemeClr val="bg2">
                    <a:lumMod val="10000"/>
                  </a:schemeClr>
                </a:solidFill>
              </a:rPr>
              <a:t>Även </a:t>
            </a:r>
            <a:r>
              <a:rPr lang="sv-SE" sz="1400" smtClean="0">
                <a:solidFill>
                  <a:schemeClr val="bg2">
                    <a:lumMod val="10000"/>
                  </a:schemeClr>
                </a:solidFill>
              </a:rPr>
              <a:t>för sociala </a:t>
            </a:r>
            <a:r>
              <a:rPr lang="sv-SE" sz="1400">
                <a:solidFill>
                  <a:schemeClr val="bg2">
                    <a:lumMod val="10000"/>
                  </a:schemeClr>
                </a:solidFill>
              </a:rPr>
              <a:t>faktorer ses resultat </a:t>
            </a:r>
            <a:r>
              <a:rPr lang="sv-SE" sz="1400" smtClean="0">
                <a:solidFill>
                  <a:schemeClr val="bg2">
                    <a:lumMod val="10000"/>
                  </a:schemeClr>
                </a:solidFill>
              </a:rPr>
              <a:t>som har </a:t>
            </a:r>
            <a:r>
              <a:rPr lang="sv-SE" sz="1400">
                <a:solidFill>
                  <a:schemeClr val="bg2">
                    <a:lumMod val="10000"/>
                  </a:schemeClr>
                </a:solidFill>
              </a:rPr>
              <a:t>negativ inverkan på </a:t>
            </a:r>
            <a:r>
              <a:rPr lang="sv-SE" sz="1400" smtClean="0">
                <a:solidFill>
                  <a:schemeClr val="bg2">
                    <a:lumMod val="10000"/>
                  </a:schemeClr>
                </a:solidFill>
              </a:rPr>
              <a:t>folkhälsan. Exempelvis har 22% låg tillit till andra, 17% upplever kränkande behandling och 17% upplever otrygghet utomhus. </a:t>
            </a:r>
          </a:p>
        </p:txBody>
      </p:sp>
      <p:sp>
        <p:nvSpPr>
          <p:cNvPr id="10" name="Rektangel 9"/>
          <p:cNvSpPr/>
          <p:nvPr/>
        </p:nvSpPr>
        <p:spPr>
          <a:xfrm>
            <a:off x="539552" y="676282"/>
            <a:ext cx="6174432" cy="369332"/>
          </a:xfrm>
          <a:prstGeom prst="rect">
            <a:avLst/>
          </a:prstGeom>
        </p:spPr>
        <p:txBody>
          <a:bodyPr wrap="square">
            <a:spAutoFit/>
          </a:bodyPr>
          <a:lstStyle/>
          <a:p>
            <a:r>
              <a:rPr lang="sv-SE" smtClean="0">
                <a:solidFill>
                  <a:srgbClr val="000000"/>
                </a:solidFill>
              </a:rPr>
              <a:t>Folkhälsostatistik på Gotland </a:t>
            </a:r>
            <a:endParaRPr lang="sv-SE"/>
          </a:p>
        </p:txBody>
      </p:sp>
      <p:sp>
        <p:nvSpPr>
          <p:cNvPr id="3" name="Rektangel med rundade hörn 2"/>
          <p:cNvSpPr/>
          <p:nvPr/>
        </p:nvSpPr>
        <p:spPr>
          <a:xfrm>
            <a:off x="1256234" y="3586091"/>
            <a:ext cx="6696380" cy="1224136"/>
          </a:xfrm>
          <a:prstGeom prst="roundRect">
            <a:avLst/>
          </a:prstGeom>
          <a:noFill/>
          <a:ln>
            <a:solidFill>
              <a:srgbClr val="FFB81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241585496"/>
      </p:ext>
    </p:extLst>
  </p:cSld>
  <p:clrMapOvr>
    <a:masterClrMapping/>
  </p:clrMapOvr>
  <p:transition/>
  <p:timing/>
</p:sld>
</file>

<file path=ppt/slides/slide3.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3" name="Rektangel 2"/>
          <p:cNvSpPr/>
          <p:nvPr/>
        </p:nvSpPr>
        <p:spPr>
          <a:xfrm>
            <a:off x="7375986" y="4293852"/>
            <a:ext cx="1656184" cy="7920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8" name="Bildobjekt 7"/>
          <p:cNvPicPr/>
          <p:nvPr/>
        </p:nvPicPr>
        <p:blipFill>
          <a:blip r:embed="rId2"/>
          <a:srcRect t="1" b="14482"/>
          <a:stretch>
            <a:fillRect/>
          </a:stretch>
        </p:blipFill>
        <p:spPr>
          <a:xfrm>
            <a:off x="539552" y="738287"/>
            <a:ext cx="4709559" cy="3024336"/>
          </a:xfrm>
          <a:prstGeom prst="rect">
            <a:avLst/>
          </a:prstGeom>
        </p:spPr>
      </p:pic>
      <p:sp>
        <p:nvSpPr>
          <p:cNvPr id="2" name="Rubrik 1"/>
          <p:cNvSpPr>
            <a:spLocks noGrp="1"/>
          </p:cNvSpPr>
          <p:nvPr>
            <p:ph type="title"/>
          </p:nvPr>
        </p:nvSpPr>
        <p:spPr>
          <a:xfrm>
            <a:off x="2123728" y="-46273"/>
            <a:ext cx="7848872" cy="576064"/>
          </a:xfrm>
        </p:spPr>
        <p:txBody>
          <a:bodyPr/>
          <a:lstStyle/>
          <a:p>
            <a:r>
              <a:rPr lang="sv-SE" sz="2600" smtClean="0">
                <a:solidFill>
                  <a:schemeClr val="bg2">
                    <a:lumMod val="10000"/>
                  </a:schemeClr>
                </a:solidFill>
              </a:rPr>
              <a:t>Sammanfattning e-kurs Folkhälsa Gotland </a:t>
            </a:r>
            <a:endParaRPr lang="sv-SE" sz="2600">
              <a:solidFill>
                <a:schemeClr val="bg2">
                  <a:lumMod val="10000"/>
                </a:schemeClr>
              </a:solidFill>
            </a:endParaRPr>
          </a:p>
        </p:txBody>
      </p:sp>
      <p:sp>
        <p:nvSpPr>
          <p:cNvPr id="7" name="Rubrik 1"/>
          <p:cNvSpPr txBox="1"/>
          <p:nvPr/>
        </p:nvSpPr>
        <p:spPr>
          <a:xfrm>
            <a:off x="539552" y="0"/>
            <a:ext cx="1368152" cy="483518"/>
          </a:xfrm>
          <a:prstGeom prst="rect">
            <a:avLst/>
          </a:prstGeom>
          <a:solidFill>
            <a:schemeClr val="accent4"/>
          </a:solidFill>
        </p:spPr>
        <p:txBody>
          <a:bodyPr lIns="0" tIns="0" rIns="0" bIns="0" anchor="ctr" anchorCtr="0"/>
          <a:lstStyle>
            <a:lvl1pPr algn="l" defTabSz="914400" rtl="0" eaLnBrk="1" latinLnBrk="0" hangingPunct="1">
              <a:spcBef>
                <a:spcPct val="0"/>
              </a:spcBef>
              <a:buNone/>
              <a:defRPr sz="3800" kern="1200">
                <a:solidFill>
                  <a:schemeClr val="tx1">
                    <a:lumMod val="75000"/>
                  </a:schemeClr>
                </a:solidFill>
                <a:latin typeface="+mj-lt"/>
                <a:ea typeface="+mj-ea"/>
                <a:cs typeface="+mj-cs"/>
              </a:defRPr>
            </a:lvl1pPr>
          </a:lstStyle>
          <a:p>
            <a:r>
              <a:rPr lang="sv-SE" sz="1400">
                <a:solidFill>
                  <a:schemeClr val="bg1"/>
                </a:solidFill>
              </a:rPr>
              <a:t>Sammanfattning</a:t>
            </a:r>
          </a:p>
          <a:p>
            <a:r>
              <a:rPr lang="sv-SE" sz="1400" b="1" smtClean="0">
                <a:solidFill>
                  <a:schemeClr val="bg1"/>
                </a:solidFill>
                <a:latin typeface="+mn-lt"/>
              </a:rPr>
              <a:t>Bild 2</a:t>
            </a:r>
            <a:endParaRPr lang="sv-SE" sz="1400" b="1">
              <a:solidFill>
                <a:schemeClr val="bg1"/>
              </a:solidFill>
              <a:latin typeface="+mn-lt"/>
            </a:endParaRPr>
          </a:p>
        </p:txBody>
      </p:sp>
      <p:sp>
        <p:nvSpPr>
          <p:cNvPr id="5" name="Rektangel 4"/>
          <p:cNvSpPr/>
          <p:nvPr/>
        </p:nvSpPr>
        <p:spPr>
          <a:xfrm>
            <a:off x="596994" y="482489"/>
            <a:ext cx="8079462" cy="369332"/>
          </a:xfrm>
          <a:prstGeom prst="rect">
            <a:avLst/>
          </a:prstGeom>
        </p:spPr>
        <p:txBody>
          <a:bodyPr wrap="square">
            <a:spAutoFit/>
          </a:bodyPr>
          <a:lstStyle/>
          <a:p>
            <a:r>
              <a:rPr lang="sv-SE" smtClean="0">
                <a:solidFill>
                  <a:srgbClr val="000000"/>
                </a:solidFill>
              </a:rPr>
              <a:t>Många faktorer påverkar en persons förutsättningar för en god hälsa  </a:t>
            </a:r>
            <a:endParaRPr lang="sv-SE"/>
          </a:p>
        </p:txBody>
      </p:sp>
      <p:sp>
        <p:nvSpPr>
          <p:cNvPr id="9" name="Rektangel 8"/>
          <p:cNvSpPr/>
          <p:nvPr/>
        </p:nvSpPr>
        <p:spPr>
          <a:xfrm>
            <a:off x="4139952" y="829441"/>
            <a:ext cx="3672408" cy="523220"/>
          </a:xfrm>
          <a:prstGeom prst="rect">
            <a:avLst/>
          </a:prstGeom>
        </p:spPr>
        <p:txBody>
          <a:bodyPr wrap="square">
            <a:spAutoFit/>
          </a:bodyPr>
          <a:lstStyle/>
          <a:p>
            <a:r>
              <a:rPr lang="sv-SE" sz="1400" b="1" smtClean="0">
                <a:solidFill>
                  <a:schemeClr val="tx1">
                    <a:lumMod val="75000"/>
                  </a:schemeClr>
                </a:solidFill>
              </a:rPr>
              <a:t>Regnbågsmodellen för hälsans bestämningsfaktorer</a:t>
            </a:r>
          </a:p>
        </p:txBody>
      </p:sp>
      <p:sp>
        <p:nvSpPr>
          <p:cNvPr id="10" name="Rektangel 9"/>
          <p:cNvSpPr/>
          <p:nvPr/>
        </p:nvSpPr>
        <p:spPr>
          <a:xfrm>
            <a:off x="513464" y="4837135"/>
            <a:ext cx="9361040" cy="338554"/>
          </a:xfrm>
          <a:prstGeom prst="rect">
            <a:avLst/>
          </a:prstGeom>
        </p:spPr>
        <p:txBody>
          <a:bodyPr wrap="square">
            <a:spAutoFit/>
          </a:bodyPr>
          <a:lstStyle/>
          <a:p>
            <a:r>
              <a:rPr lang="sv-SE" sz="800" i="1" smtClean="0">
                <a:solidFill>
                  <a:srgbClr val="000000"/>
                </a:solidFill>
              </a:rPr>
              <a:t>Bild: </a:t>
            </a:r>
            <a:r>
              <a:rPr lang="sv-SE" sz="800" smtClean="0">
                <a:solidFill>
                  <a:srgbClr val="000000"/>
                </a:solidFill>
              </a:rPr>
              <a:t>Region </a:t>
            </a:r>
            <a:r>
              <a:rPr lang="sv-SE" sz="800">
                <a:solidFill>
                  <a:srgbClr val="000000"/>
                </a:solidFill>
              </a:rPr>
              <a:t>Stockholm. Hälsans </a:t>
            </a:r>
            <a:r>
              <a:rPr lang="sv-SE" sz="800" smtClean="0">
                <a:solidFill>
                  <a:srgbClr val="000000"/>
                </a:solidFill>
              </a:rPr>
              <a:t>bestämningsfaktorer. </a:t>
            </a:r>
            <a:r>
              <a:rPr lang="en-US" sz="800" err="1" smtClean="0">
                <a:solidFill>
                  <a:srgbClr val="000000"/>
                </a:solidFill>
              </a:rPr>
              <a:t>Efter Dahlgren G, Whitehead </a:t>
            </a:r>
            <a:r>
              <a:rPr lang="en-US" sz="800">
                <a:solidFill>
                  <a:srgbClr val="000000"/>
                </a:solidFill>
              </a:rPr>
              <a:t>M. (1991). Policies </a:t>
            </a:r>
            <a:r>
              <a:rPr lang="en-US" sz="800" smtClean="0">
                <a:solidFill>
                  <a:srgbClr val="000000"/>
                </a:solidFill>
              </a:rPr>
              <a:t>and </a:t>
            </a:r>
            <a:r>
              <a:rPr lang="en-US" sz="800">
                <a:solidFill>
                  <a:srgbClr val="000000"/>
                </a:solidFill>
              </a:rPr>
              <a:t>Strategies </a:t>
            </a:r>
            <a:r>
              <a:rPr lang="en-US" sz="800" smtClean="0">
                <a:solidFill>
                  <a:srgbClr val="000000"/>
                </a:solidFill>
              </a:rPr>
              <a:t>to Promote </a:t>
            </a:r>
            <a:r>
              <a:rPr lang="en-US" sz="800">
                <a:solidFill>
                  <a:srgbClr val="000000"/>
                </a:solidFill>
              </a:rPr>
              <a:t>Social </a:t>
            </a:r>
            <a:r>
              <a:rPr lang="en-US" sz="800" smtClean="0">
                <a:solidFill>
                  <a:srgbClr val="000000"/>
                </a:solidFill>
              </a:rPr>
              <a:t>Equity in Health</a:t>
            </a:r>
            <a:r>
              <a:rPr lang="en-US" sz="800">
                <a:solidFill>
                  <a:srgbClr val="000000"/>
                </a:solidFill>
              </a:rPr>
              <a:t>. </a:t>
            </a:r>
            <a:r>
              <a:rPr lang="en-US" sz="800" smtClean="0">
                <a:solidFill>
                  <a:srgbClr val="000000"/>
                </a:solidFill>
              </a:rPr>
              <a:t>Stockholm</a:t>
            </a:r>
            <a:r>
              <a:rPr lang="en-US" sz="800">
                <a:solidFill>
                  <a:srgbClr val="000000"/>
                </a:solidFill>
              </a:rPr>
              <a:t>, </a:t>
            </a:r>
            <a:endParaRPr lang="en-US" sz="800" smtClean="0">
              <a:solidFill>
                <a:srgbClr val="000000"/>
              </a:solidFill>
            </a:endParaRPr>
          </a:p>
          <a:p>
            <a:r>
              <a:rPr lang="en-US" sz="800" smtClean="0">
                <a:solidFill>
                  <a:srgbClr val="000000"/>
                </a:solidFill>
              </a:rPr>
              <a:t>Sweden</a:t>
            </a:r>
            <a:r>
              <a:rPr lang="en-US" sz="800">
                <a:solidFill>
                  <a:srgbClr val="000000"/>
                </a:solidFill>
              </a:rPr>
              <a:t>: Institute for Futures Studies.</a:t>
            </a:r>
            <a:endParaRPr lang="sv-SE" sz="800">
              <a:solidFill>
                <a:srgbClr val="000000"/>
              </a:solidFill>
            </a:endParaRPr>
          </a:p>
        </p:txBody>
      </p:sp>
      <p:sp>
        <p:nvSpPr>
          <p:cNvPr id="11" name="Rektangel 10"/>
          <p:cNvSpPr/>
          <p:nvPr/>
        </p:nvSpPr>
        <p:spPr>
          <a:xfrm>
            <a:off x="667906" y="3785935"/>
            <a:ext cx="4394516" cy="830997"/>
          </a:xfrm>
          <a:prstGeom prst="rect">
            <a:avLst/>
          </a:prstGeom>
          <a:ln w="12700">
            <a:solidFill>
              <a:schemeClr val="tx2"/>
            </a:solidFill>
          </a:ln>
        </p:spPr>
        <p:txBody>
          <a:bodyPr wrap="square">
            <a:spAutoFit/>
          </a:bodyPr>
          <a:lstStyle/>
          <a:p>
            <a:r>
              <a:rPr lang="sv-SE" sz="1200" smtClean="0">
                <a:solidFill>
                  <a:srgbClr val="000000"/>
                </a:solidFill>
              </a:rPr>
              <a:t>Faktorerna i lagren över de individuella faktorerna kan påverkas i ett samspel mellan individ och samhälle och påverkar en individs hälsa. Faktorerna i de två yttre lagren har en enskild person begränsad möjlighet att påverka. </a:t>
            </a:r>
          </a:p>
        </p:txBody>
      </p:sp>
      <p:sp>
        <p:nvSpPr>
          <p:cNvPr id="12" name="Rektangel 11"/>
          <p:cNvSpPr/>
          <p:nvPr/>
        </p:nvSpPr>
        <p:spPr>
          <a:xfrm>
            <a:off x="5222705" y="1447448"/>
            <a:ext cx="3453751" cy="3231654"/>
          </a:xfrm>
          <a:prstGeom prst="rect">
            <a:avLst/>
          </a:prstGeom>
          <a:solidFill>
            <a:srgbClr val="E4FFC9"/>
          </a:solidFill>
        </p:spPr>
        <p:txBody>
          <a:bodyPr wrap="square">
            <a:spAutoFit/>
          </a:bodyPr>
          <a:lstStyle/>
          <a:p>
            <a:r>
              <a:rPr lang="sv-SE" sz="1200" smtClean="0">
                <a:solidFill>
                  <a:srgbClr val="000000"/>
                </a:solidFill>
              </a:rPr>
              <a:t>I lagret </a:t>
            </a:r>
            <a:r>
              <a:rPr lang="sv-SE" sz="1200" b="1" smtClean="0">
                <a:solidFill>
                  <a:schemeClr val="tx1">
                    <a:lumMod val="75000"/>
                  </a:schemeClr>
                </a:solidFill>
              </a:rPr>
              <a:t>levnads- arbetsförhållanden </a:t>
            </a:r>
            <a:r>
              <a:rPr lang="sv-SE" sz="1200" smtClean="0">
                <a:solidFill>
                  <a:srgbClr val="000000"/>
                </a:solidFill>
              </a:rPr>
              <a:t>och finns bl.a. vård, omsorg och skola. Kvalitet och utformning av de verksamheterna påverkar enskilda personers förutsättningar för god hälsa. Exempelvis om vi arbetar personcentrerat och för att stärka individers hälsolitteracitet, d.v.s. en persons förmåga att hitta, förstå, värdera och använda information för att bibehålla och främja hälsa. </a:t>
            </a:r>
          </a:p>
          <a:p>
            <a:endParaRPr lang="sv-SE" sz="1200">
              <a:solidFill>
                <a:srgbClr val="000000"/>
              </a:solidFill>
            </a:endParaRPr>
          </a:p>
          <a:p>
            <a:r>
              <a:rPr lang="sv-SE" sz="1200" smtClean="0">
                <a:solidFill>
                  <a:srgbClr val="000000"/>
                </a:solidFill>
              </a:rPr>
              <a:t>Hälsofrämjande insatser stärker individers motståndskraft och egenmakt, t.ex. ökad förmåga att förstå sin egen hälsa, tro på och utnyttja  sin egen förmåga, hjälp till stöd vid social och ekonomisk sårbarhet och hjälp att identifiera skyddsfaktorer som påverkar hälsan positivt. </a:t>
            </a:r>
          </a:p>
        </p:txBody>
      </p:sp>
    </p:spTree>
    <p:extLst>
      <p:ext uri="{BB962C8B-B14F-4D97-AF65-F5344CB8AC3E}">
        <p14:creationId xmlns:p14="http://schemas.microsoft.com/office/powerpoint/2010/main" val="3790751573"/>
      </p:ext>
    </p:extLst>
  </p:cSld>
  <p:clrMapOvr>
    <a:masterClrMapping/>
  </p:clrMapOvr>
  <p:transition/>
  <p:timing/>
</p:sld>
</file>

<file path=ppt/slides/slide4.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2" name="Rubrik 1"/>
          <p:cNvSpPr>
            <a:spLocks noGrp="1"/>
          </p:cNvSpPr>
          <p:nvPr>
            <p:ph type="title"/>
          </p:nvPr>
        </p:nvSpPr>
        <p:spPr>
          <a:xfrm>
            <a:off x="2123728" y="-46273"/>
            <a:ext cx="7848872" cy="576064"/>
          </a:xfrm>
        </p:spPr>
        <p:txBody>
          <a:bodyPr/>
          <a:lstStyle/>
          <a:p>
            <a:r>
              <a:rPr lang="sv-SE" sz="2600" smtClean="0">
                <a:solidFill>
                  <a:schemeClr val="bg2">
                    <a:lumMod val="10000"/>
                  </a:schemeClr>
                </a:solidFill>
              </a:rPr>
              <a:t>Sammanfattning e-kurs Folkhälsa Gotland </a:t>
            </a:r>
            <a:endParaRPr lang="sv-SE" sz="2600">
              <a:solidFill>
                <a:schemeClr val="bg2">
                  <a:lumMod val="10000"/>
                </a:schemeClr>
              </a:solidFill>
            </a:endParaRPr>
          </a:p>
        </p:txBody>
      </p:sp>
      <p:sp>
        <p:nvSpPr>
          <p:cNvPr id="7" name="Rubrik 1"/>
          <p:cNvSpPr txBox="1"/>
          <p:nvPr/>
        </p:nvSpPr>
        <p:spPr>
          <a:xfrm>
            <a:off x="539552" y="0"/>
            <a:ext cx="1368152" cy="483518"/>
          </a:xfrm>
          <a:prstGeom prst="rect">
            <a:avLst/>
          </a:prstGeom>
          <a:solidFill>
            <a:schemeClr val="accent4"/>
          </a:solidFill>
        </p:spPr>
        <p:txBody>
          <a:bodyPr lIns="0" tIns="0" rIns="0" bIns="0" anchor="ctr" anchorCtr="0"/>
          <a:lstStyle>
            <a:lvl1pPr algn="l" defTabSz="914400" rtl="0" eaLnBrk="1" latinLnBrk="0" hangingPunct="1">
              <a:spcBef>
                <a:spcPct val="0"/>
              </a:spcBef>
              <a:buNone/>
              <a:defRPr sz="3800" kern="1200">
                <a:solidFill>
                  <a:schemeClr val="tx1">
                    <a:lumMod val="75000"/>
                  </a:schemeClr>
                </a:solidFill>
                <a:latin typeface="+mj-lt"/>
                <a:ea typeface="+mj-ea"/>
                <a:cs typeface="+mj-cs"/>
              </a:defRPr>
            </a:lvl1pPr>
          </a:lstStyle>
          <a:p>
            <a:r>
              <a:rPr lang="sv-SE" sz="1400">
                <a:solidFill>
                  <a:schemeClr val="bg1"/>
                </a:solidFill>
              </a:rPr>
              <a:t>Sammanfattning</a:t>
            </a:r>
          </a:p>
          <a:p>
            <a:r>
              <a:rPr lang="sv-SE" sz="1400" b="1" smtClean="0">
                <a:solidFill>
                  <a:schemeClr val="bg1"/>
                </a:solidFill>
                <a:latin typeface="+mn-lt"/>
              </a:rPr>
              <a:t>Bild 3</a:t>
            </a:r>
            <a:endParaRPr lang="sv-SE" sz="1400" b="1">
              <a:solidFill>
                <a:schemeClr val="bg1"/>
              </a:solidFill>
              <a:latin typeface="+mn-lt"/>
            </a:endParaRPr>
          </a:p>
        </p:txBody>
      </p:sp>
      <p:sp>
        <p:nvSpPr>
          <p:cNvPr id="5" name="Rektangel 4"/>
          <p:cNvSpPr/>
          <p:nvPr/>
        </p:nvSpPr>
        <p:spPr>
          <a:xfrm>
            <a:off x="609532" y="564452"/>
            <a:ext cx="6174432" cy="369332"/>
          </a:xfrm>
          <a:prstGeom prst="rect">
            <a:avLst/>
          </a:prstGeom>
        </p:spPr>
        <p:txBody>
          <a:bodyPr wrap="square">
            <a:spAutoFit/>
          </a:bodyPr>
          <a:lstStyle/>
          <a:p>
            <a:r>
              <a:rPr lang="sv-SE" smtClean="0">
                <a:solidFill>
                  <a:srgbClr val="000000"/>
                </a:solidFill>
              </a:rPr>
              <a:t>Insatser för att minska ojämlikheten i hälsa</a:t>
            </a:r>
            <a:endParaRPr lang="sv-SE"/>
          </a:p>
        </p:txBody>
      </p:sp>
      <p:sp>
        <p:nvSpPr>
          <p:cNvPr id="8" name="Rektangel 7"/>
          <p:cNvSpPr/>
          <p:nvPr/>
        </p:nvSpPr>
        <p:spPr>
          <a:xfrm>
            <a:off x="609532" y="1014718"/>
            <a:ext cx="5618652" cy="1200329"/>
          </a:xfrm>
          <a:prstGeom prst="rect">
            <a:avLst/>
          </a:prstGeom>
          <a:ln w="12700">
            <a:noFill/>
          </a:ln>
        </p:spPr>
        <p:txBody>
          <a:bodyPr wrap="square">
            <a:spAutoFit/>
          </a:bodyPr>
          <a:lstStyle/>
          <a:p>
            <a:r>
              <a:rPr lang="sv-SE" sz="1200" smtClean="0">
                <a:solidFill>
                  <a:srgbClr val="000000"/>
                </a:solidFill>
              </a:rPr>
              <a:t>Att göra lika för alla kan öka ojämlikheten i hälsa. </a:t>
            </a:r>
          </a:p>
          <a:p>
            <a:r>
              <a:rPr lang="sv-SE" sz="1200" smtClean="0">
                <a:solidFill>
                  <a:srgbClr val="000000"/>
                </a:solidFill>
              </a:rPr>
              <a:t>Att göra jämlikt är att göra olika utifrån behov eller att ta bort själva grunden till det som skapar ojämlikheten.</a:t>
            </a:r>
          </a:p>
          <a:p>
            <a:r>
              <a:rPr lang="sv-SE" sz="1200" smtClean="0">
                <a:solidFill>
                  <a:srgbClr val="000000"/>
                </a:solidFill>
              </a:rPr>
              <a:t> </a:t>
            </a:r>
          </a:p>
          <a:p>
            <a:r>
              <a:rPr lang="sv-SE" sz="1200" smtClean="0">
                <a:solidFill>
                  <a:srgbClr val="000000"/>
                </a:solidFill>
              </a:rPr>
              <a:t>Proportionell universalism innebär att man gör en insats för alla men mer för de som behöver det mest. </a:t>
            </a:r>
          </a:p>
        </p:txBody>
      </p:sp>
      <p:pic>
        <p:nvPicPr>
          <p:cNvPr id="3" name="Bildobjekt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619672" y="2164451"/>
            <a:ext cx="4753638" cy="2133898"/>
          </a:xfrm>
          <a:prstGeom prst="rect">
            <a:avLst/>
          </a:prstGeom>
        </p:spPr>
      </p:pic>
      <p:sp>
        <p:nvSpPr>
          <p:cNvPr id="9" name="Rektangel 8"/>
          <p:cNvSpPr/>
          <p:nvPr/>
        </p:nvSpPr>
        <p:spPr>
          <a:xfrm>
            <a:off x="609532" y="4803998"/>
            <a:ext cx="4505064" cy="215444"/>
          </a:xfrm>
          <a:prstGeom prst="rect">
            <a:avLst/>
          </a:prstGeom>
        </p:spPr>
        <p:txBody>
          <a:bodyPr wrap="square">
            <a:spAutoFit/>
          </a:bodyPr>
          <a:lstStyle/>
          <a:p>
            <a:r>
              <a:rPr lang="sv-SE" sz="800" i="1" smtClean="0">
                <a:solidFill>
                  <a:srgbClr val="000000"/>
                </a:solidFill>
              </a:rPr>
              <a:t>Bild: </a:t>
            </a:r>
            <a:r>
              <a:rPr lang="sv-SE" sz="800" smtClean="0">
                <a:solidFill>
                  <a:srgbClr val="000000"/>
                </a:solidFill>
              </a:rPr>
              <a:t>Region Östergötland</a:t>
            </a:r>
            <a:endParaRPr lang="sv-SE" sz="800">
              <a:solidFill>
                <a:srgbClr val="000000"/>
              </a:solidFill>
            </a:endParaRPr>
          </a:p>
        </p:txBody>
      </p:sp>
      <p:sp>
        <p:nvSpPr>
          <p:cNvPr id="10" name="Rektangel 9"/>
          <p:cNvSpPr/>
          <p:nvPr/>
        </p:nvSpPr>
        <p:spPr>
          <a:xfrm>
            <a:off x="7375986" y="4293852"/>
            <a:ext cx="1656184" cy="7920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359099587"/>
      </p:ext>
    </p:extLst>
  </p:cSld>
  <p:clrMapOvr>
    <a:masterClrMapping/>
  </p:clrMapOvr>
  <p:transition/>
  <p:timing/>
</p:sld>
</file>

<file path=ppt/slides/slide5.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9" name="Rektangel 8"/>
          <p:cNvSpPr/>
          <p:nvPr/>
        </p:nvSpPr>
        <p:spPr>
          <a:xfrm>
            <a:off x="7375986" y="4293852"/>
            <a:ext cx="1656184" cy="7920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Rubrik 1"/>
          <p:cNvSpPr txBox="1"/>
          <p:nvPr/>
        </p:nvSpPr>
        <p:spPr>
          <a:xfrm>
            <a:off x="539552" y="0"/>
            <a:ext cx="1368152" cy="483518"/>
          </a:xfrm>
          <a:prstGeom prst="rect">
            <a:avLst/>
          </a:prstGeom>
          <a:solidFill>
            <a:schemeClr val="accent2"/>
          </a:solidFill>
        </p:spPr>
        <p:txBody>
          <a:bodyPr lIns="0" tIns="0" rIns="0" bIns="0" anchor="ctr" anchorCtr="0"/>
          <a:lstStyle>
            <a:lvl1pPr algn="l" defTabSz="914400" rtl="0" eaLnBrk="1" latinLnBrk="0" hangingPunct="1">
              <a:spcBef>
                <a:spcPct val="0"/>
              </a:spcBef>
              <a:buNone/>
              <a:defRPr sz="3800" kern="1200">
                <a:solidFill>
                  <a:schemeClr val="tx1">
                    <a:lumMod val="75000"/>
                  </a:schemeClr>
                </a:solidFill>
                <a:latin typeface="+mj-lt"/>
                <a:ea typeface="+mj-ea"/>
                <a:cs typeface="+mj-cs"/>
              </a:defRPr>
            </a:lvl1pPr>
          </a:lstStyle>
          <a:p>
            <a:r>
              <a:rPr lang="sv-SE" sz="1400" smtClean="0">
                <a:solidFill>
                  <a:schemeClr val="bg1"/>
                </a:solidFill>
              </a:rPr>
              <a:t>Diskussion  </a:t>
            </a:r>
            <a:endParaRPr lang="sv-SE" sz="1400">
              <a:solidFill>
                <a:schemeClr val="bg1"/>
              </a:solidFill>
            </a:endParaRPr>
          </a:p>
          <a:p>
            <a:r>
              <a:rPr lang="sv-SE" sz="1400" b="1" smtClean="0">
                <a:solidFill>
                  <a:schemeClr val="bg1"/>
                </a:solidFill>
                <a:latin typeface="+mn-lt"/>
              </a:rPr>
              <a:t>Bild 4</a:t>
            </a:r>
            <a:endParaRPr lang="sv-SE" sz="1400" b="1">
              <a:solidFill>
                <a:schemeClr val="bg1"/>
              </a:solidFill>
              <a:latin typeface="+mn-lt"/>
            </a:endParaRPr>
          </a:p>
        </p:txBody>
      </p:sp>
      <p:sp>
        <p:nvSpPr>
          <p:cNvPr id="14" name="Rubrik 1"/>
          <p:cNvSpPr>
            <a:spLocks noGrp="1"/>
          </p:cNvSpPr>
          <p:nvPr>
            <p:ph type="title"/>
          </p:nvPr>
        </p:nvSpPr>
        <p:spPr>
          <a:xfrm>
            <a:off x="2123728" y="-46273"/>
            <a:ext cx="7848872" cy="576064"/>
          </a:xfrm>
        </p:spPr>
        <p:txBody>
          <a:bodyPr/>
          <a:lstStyle/>
          <a:p>
            <a:r>
              <a:rPr lang="sv-SE" sz="2600" smtClean="0">
                <a:solidFill>
                  <a:schemeClr val="bg2">
                    <a:lumMod val="10000"/>
                  </a:schemeClr>
                </a:solidFill>
              </a:rPr>
              <a:t>Stöd för diskussion</a:t>
            </a:r>
            <a:endParaRPr lang="sv-SE" sz="2600">
              <a:solidFill>
                <a:schemeClr val="bg2">
                  <a:lumMod val="10000"/>
                </a:schemeClr>
              </a:solidFill>
            </a:endParaRPr>
          </a:p>
        </p:txBody>
      </p:sp>
      <p:sp>
        <p:nvSpPr>
          <p:cNvPr id="15" name="Rektangel 14"/>
          <p:cNvSpPr/>
          <p:nvPr/>
        </p:nvSpPr>
        <p:spPr>
          <a:xfrm>
            <a:off x="1485663" y="1557728"/>
            <a:ext cx="6801199" cy="1080296"/>
          </a:xfrm>
          <a:prstGeom prst="rect">
            <a:avLst/>
          </a:prstGeom>
          <a:noFill/>
          <a:ln w="38100">
            <a:solidFill>
              <a:schemeClr val="accent2">
                <a:lumMod val="60000"/>
                <a:lumOff val="40000"/>
              </a:schemeClr>
            </a:solidFill>
          </a:ln>
        </p:spPr>
        <p:txBody>
          <a:bodyPr wrap="square">
            <a:spAutoFit/>
          </a:bodyPr>
          <a:lstStyle/>
          <a:p>
            <a:pPr>
              <a:lnSpc>
                <a:spcPct val="107000"/>
              </a:lnSpc>
              <a:spcAft>
                <a:spcPts val="800"/>
              </a:spcAft>
            </a:pPr>
            <a:r>
              <a:rPr lang="sv-SE" sz="2000">
                <a:solidFill>
                  <a:schemeClr val="tx2"/>
                </a:solidFill>
                <a:latin typeface="Calibri" panose="020f0502020204030204" pitchFamily="34" charset="0"/>
                <a:ea typeface="Calibri" panose="020f0502020204030204" pitchFamily="34" charset="0"/>
                <a:cs typeface="Times New Roman" panose="02020603050405020304" pitchFamily="18" charset="0"/>
              </a:rPr>
              <a:t>Vad </a:t>
            </a:r>
            <a:r>
              <a:rPr lang="sv-SE" sz="2000" smtClean="0">
                <a:solidFill>
                  <a:schemeClr val="tx2"/>
                </a:solidFill>
                <a:latin typeface="Calibri" panose="020f0502020204030204" pitchFamily="34" charset="0"/>
                <a:ea typeface="Calibri" panose="020f0502020204030204" pitchFamily="34" charset="0"/>
                <a:cs typeface="Times New Roman" panose="02020603050405020304" pitchFamily="18" charset="0"/>
              </a:rPr>
              <a:t>gör vi redan och vad kan vi göra mer i våra enskilda möten (med t.ex. patienter, brukare, klienter, elever, anhöriga)           som påverkar individers förutsättningar för en god hälsa? </a:t>
            </a:r>
            <a:endParaRPr lang="sv-SE" sz="2000">
              <a:solidFill>
                <a:schemeClr val="tx2"/>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6" name="Rektangel 15"/>
          <p:cNvSpPr/>
          <p:nvPr/>
        </p:nvSpPr>
        <p:spPr>
          <a:xfrm>
            <a:off x="715246" y="603570"/>
            <a:ext cx="8079462" cy="646331"/>
          </a:xfrm>
          <a:prstGeom prst="rect">
            <a:avLst/>
          </a:prstGeom>
        </p:spPr>
        <p:txBody>
          <a:bodyPr wrap="square">
            <a:spAutoFit/>
          </a:bodyPr>
          <a:lstStyle/>
          <a:p>
            <a:r>
              <a:rPr lang="sv-SE" b="1" smtClean="0">
                <a:solidFill>
                  <a:srgbClr val="000000"/>
                </a:solidFill>
              </a:rPr>
              <a:t>Insatser på </a:t>
            </a:r>
            <a:r>
              <a:rPr lang="sv-SE" b="1" u="sng" smtClean="0">
                <a:solidFill>
                  <a:srgbClr val="000000"/>
                </a:solidFill>
              </a:rPr>
              <a:t>individ</a:t>
            </a:r>
            <a:r>
              <a:rPr lang="sv-SE" b="1" smtClean="0">
                <a:solidFill>
                  <a:srgbClr val="000000"/>
                </a:solidFill>
              </a:rPr>
              <a:t>nivå </a:t>
            </a:r>
            <a:r>
              <a:rPr lang="sv-SE" smtClean="0">
                <a:solidFill>
                  <a:srgbClr val="000000"/>
                </a:solidFill>
              </a:rPr>
              <a:t>som bidrar till minskad skillnad i hälsa mellan olika grupper på befolkningsnivå</a:t>
            </a:r>
            <a:endParaRPr lang="sv-SE"/>
          </a:p>
        </p:txBody>
      </p:sp>
      <p:sp>
        <p:nvSpPr>
          <p:cNvPr id="17" name="Rektangel 16"/>
          <p:cNvSpPr/>
          <p:nvPr/>
        </p:nvSpPr>
        <p:spPr>
          <a:xfrm>
            <a:off x="733138" y="2958000"/>
            <a:ext cx="8079462" cy="914400"/>
          </a:xfrm>
          <a:prstGeom prst="rect">
            <a:avLst/>
          </a:prstGeom>
        </p:spPr>
        <p:txBody>
          <a:bodyPr wrap="square">
            <a:spAutoFit/>
          </a:bodyPr>
          <a:lstStyle/>
          <a:p>
            <a:r>
              <a:rPr lang="sv-SE" b="1" smtClean="0">
                <a:solidFill>
                  <a:schemeClr val="bg2">
                    <a:lumMod val="10000"/>
                  </a:schemeClr>
                </a:solidFill>
                <a:latin typeface="Calibri" panose="020f0502020204030204" pitchFamily="34" charset="0"/>
                <a:ea typeface="Calibri" panose="020f0502020204030204" pitchFamily="34" charset="0"/>
                <a:cs typeface="Times New Roman" panose="02020603050405020304" pitchFamily="18" charset="0"/>
              </a:rPr>
              <a:t>Tips: </a:t>
            </a:r>
            <a:r>
              <a:rPr lang="sv-SE">
                <a:solidFill>
                  <a:schemeClr val="bg2">
                    <a:lumMod val="10000"/>
                  </a:schemeClr>
                </a:solidFill>
                <a:latin typeface="Calibri" panose="020f0502020204030204" pitchFamily="34" charset="0"/>
                <a:ea typeface="Calibri" panose="020f0502020204030204" pitchFamily="34" charset="0"/>
                <a:cs typeface="Times New Roman" panose="02020603050405020304" pitchFamily="18" charset="0"/>
              </a:rPr>
              <a:t>F</a:t>
            </a:r>
            <a:r>
              <a:rPr lang="sv-SE" smtClean="0">
                <a:solidFill>
                  <a:schemeClr val="bg2">
                    <a:lumMod val="10000"/>
                  </a:schemeClr>
                </a:solidFill>
                <a:latin typeface="Calibri" panose="020f0502020204030204" pitchFamily="34" charset="0"/>
                <a:ea typeface="Calibri" panose="020f0502020204030204" pitchFamily="34" charset="0"/>
                <a:cs typeface="Times New Roman" panose="02020603050405020304" pitchFamily="18" charset="0"/>
              </a:rPr>
              <a:t>allen </a:t>
            </a:r>
            <a:r>
              <a:rPr lang="sv-SE">
                <a:solidFill>
                  <a:schemeClr val="bg2">
                    <a:lumMod val="10000"/>
                  </a:schemeClr>
                </a:solidFill>
                <a:latin typeface="Calibri" panose="020f0502020204030204" pitchFamily="34" charset="0"/>
                <a:ea typeface="Calibri" panose="020f0502020204030204" pitchFamily="34" charset="0"/>
                <a:cs typeface="Times New Roman" panose="02020603050405020304" pitchFamily="18" charset="0"/>
              </a:rPr>
              <a:t>från </a:t>
            </a:r>
            <a:r>
              <a:rPr lang="sv-SE" smtClean="0">
                <a:solidFill>
                  <a:schemeClr val="bg2">
                    <a:lumMod val="10000"/>
                  </a:schemeClr>
                </a:solidFill>
                <a:latin typeface="Calibri" panose="020f0502020204030204" pitchFamily="34" charset="0"/>
                <a:ea typeface="Calibri" panose="020f0502020204030204" pitchFamily="34" charset="0"/>
                <a:cs typeface="Times New Roman" panose="02020603050405020304" pitchFamily="18" charset="0"/>
              </a:rPr>
              <a:t>e-kursen kan användas </a:t>
            </a:r>
            <a:r>
              <a:rPr lang="sv-SE">
                <a:solidFill>
                  <a:schemeClr val="bg2">
                    <a:lumMod val="10000"/>
                  </a:schemeClr>
                </a:solidFill>
                <a:latin typeface="Calibri" panose="020f0502020204030204" pitchFamily="34" charset="0"/>
                <a:ea typeface="Calibri" panose="020f0502020204030204" pitchFamily="34" charset="0"/>
                <a:cs typeface="Times New Roman" panose="02020603050405020304" pitchFamily="18" charset="0"/>
              </a:rPr>
              <a:t>som exempel att diskutera </a:t>
            </a:r>
            <a:r>
              <a:rPr lang="sv-SE" smtClean="0">
                <a:solidFill>
                  <a:schemeClr val="bg2">
                    <a:lumMod val="10000"/>
                  </a:schemeClr>
                </a:solidFill>
                <a:latin typeface="Calibri" panose="020f0502020204030204" pitchFamily="34" charset="0"/>
                <a:ea typeface="Calibri" panose="020f0502020204030204" pitchFamily="34" charset="0"/>
                <a:cs typeface="Times New Roman" panose="02020603050405020304" pitchFamily="18" charset="0"/>
              </a:rPr>
              <a:t>utifrån.</a:t>
            </a:r>
          </a:p>
          <a:p>
            <a:r>
              <a:rPr lang="sv-SE" smtClean="0">
                <a:solidFill>
                  <a:schemeClr val="bg2">
                    <a:lumMod val="10000"/>
                  </a:schemeClr>
                </a:solidFill>
                <a:latin typeface="Calibri" panose="020f0502020204030204" pitchFamily="34" charset="0"/>
                <a:ea typeface="Calibri" panose="020f0502020204030204" pitchFamily="34" charset="0"/>
                <a:cs typeface="Times New Roman" panose="02020603050405020304" pitchFamily="18" charset="0"/>
              </a:rPr>
              <a:t>         Här kan du hämta fallen från </a:t>
            </a:r>
            <a:r>
              <a:rPr lang="sv-SE" u="sng">
                <a:solidFill>
                  <a:schemeClr val="bg2">
                    <a:lumMod val="10000"/>
                  </a:schemeClr>
                </a:solidFill>
                <a:latin typeface="Calibri" panose="020f0502020204030204" pitchFamily="34" charset="0"/>
                <a:ea typeface="Calibri" panose="020f0502020204030204" pitchFamily="34" charset="0"/>
                <a:cs typeface="Times New Roman" panose="02020603050405020304" pitchFamily="18" charset="0"/>
                <a:hlinkClick r:id="rId2"/>
              </a:rPr>
              <a:t>https://</a:t>
            </a:r>
            <a:r>
              <a:rPr lang="sv-SE" u="sng" smtClean="0">
                <a:solidFill>
                  <a:schemeClr val="bg2">
                    <a:lumMod val="10000"/>
                  </a:schemeClr>
                </a:solidFill>
                <a:latin typeface="Calibri" panose="020f0502020204030204" pitchFamily="34" charset="0"/>
                <a:ea typeface="Calibri" panose="020f0502020204030204" pitchFamily="34" charset="0"/>
                <a:cs typeface="Times New Roman" panose="02020603050405020304" pitchFamily="18" charset="0"/>
                <a:hlinkClick r:id="rId2"/>
              </a:rPr>
              <a:t>gotland.se/vard-och-   </a:t>
            </a:r>
          </a:p>
          <a:p>
            <a:r>
              <a:rPr lang="sv-SE" u="sng">
                <a:solidFill>
                  <a:schemeClr val="bg2">
                    <a:lumMod val="10000"/>
                  </a:schemeClr>
                </a:solidFill>
                <a:latin typeface="Calibri" panose="020f0502020204030204" pitchFamily="34" charset="0"/>
                <a:ea typeface="Calibri" panose="020f0502020204030204" pitchFamily="34" charset="0"/>
                <a:cs typeface="Times New Roman" panose="02020603050405020304" pitchFamily="18" charset="0"/>
                <a:hlinkClick r:id="rId2"/>
              </a:rPr>
              <a:t> </a:t>
            </a:r>
            <a:r>
              <a:rPr lang="sv-SE" u="sng" smtClean="0">
                <a:solidFill>
                  <a:schemeClr val="bg2">
                    <a:lumMod val="10000"/>
                  </a:schemeClr>
                </a:solidFill>
                <a:latin typeface="Calibri" panose="020f0502020204030204" pitchFamily="34" charset="0"/>
                <a:ea typeface="Calibri" panose="020f0502020204030204" pitchFamily="34" charset="0"/>
                <a:cs typeface="Times New Roman" panose="02020603050405020304" pitchFamily="18" charset="0"/>
                <a:hlinkClick r:id="rId2"/>
              </a:rPr>
              <a:t>gotland.se/vard-och-halsa/folkhalsa/faktorer-som-paverkar-folkhalsan</a:t>
            </a:r>
            <a:endParaRPr lang="sv-SE" u="sng">
              <a:solidFill>
                <a:schemeClr val="bg2">
                  <a:lumMod val="10000"/>
                </a:schemeClr>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8" name="Rektangel 17"/>
          <p:cNvSpPr/>
          <p:nvPr/>
        </p:nvSpPr>
        <p:spPr>
          <a:xfrm>
            <a:off x="733138" y="3881330"/>
            <a:ext cx="7553725" cy="903859"/>
          </a:xfrm>
          <a:prstGeom prst="rect">
            <a:avLst/>
          </a:prstGeom>
        </p:spPr>
        <p:txBody>
          <a:bodyPr wrap="square">
            <a:spAutoFit/>
          </a:bodyPr>
          <a:lstStyle/>
          <a:p>
            <a:pPr>
              <a:lnSpc>
                <a:spcPct val="107000"/>
              </a:lnSpc>
            </a:pPr>
            <a:r>
              <a:rPr lang="sv-SE" b="1" smtClean="0">
                <a:solidFill>
                  <a:schemeClr val="bg2">
                    <a:lumMod val="10000"/>
                  </a:schemeClr>
                </a:solidFill>
                <a:latin typeface="Calibri" panose="020f0502020204030204" pitchFamily="34" charset="0"/>
                <a:ea typeface="Calibri" panose="020f0502020204030204" pitchFamily="34" charset="0"/>
                <a:cs typeface="Times New Roman" panose="02020603050405020304" pitchFamily="18" charset="0"/>
              </a:rPr>
              <a:t>Tips: </a:t>
            </a:r>
            <a:r>
              <a:rPr lang="sv-SE" smtClean="0">
                <a:solidFill>
                  <a:schemeClr val="bg2">
                    <a:lumMod val="10000"/>
                  </a:schemeClr>
                </a:solidFill>
                <a:latin typeface="Calibri" panose="020f0502020204030204" pitchFamily="34" charset="0"/>
                <a:ea typeface="Calibri" panose="020f0502020204030204" pitchFamily="34" charset="0"/>
                <a:cs typeface="Times New Roman" panose="02020603050405020304" pitchFamily="18" charset="0"/>
              </a:rPr>
              <a:t>Diskutera om och hur ni kan använda er av kontaktlistan: </a:t>
            </a:r>
          </a:p>
          <a:p>
            <a:pPr>
              <a:lnSpc>
                <a:spcPct val="107000"/>
              </a:lnSpc>
            </a:pPr>
            <a:r>
              <a:rPr lang="sv-SE" sz="1600" u="sng">
                <a:hlinkClick r:id="rId3"/>
              </a:rPr>
              <a:t> </a:t>
            </a:r>
            <a:r>
              <a:rPr lang="sv-SE" sz="1600" u="sng" smtClean="0">
                <a:hlinkClick r:id="rId3"/>
              </a:rPr>
              <a:t>      </a:t>
            </a:r>
            <a:r>
              <a:rPr lang="sv-SE" sz="1600" smtClean="0">
                <a:hlinkClick r:id="rId3"/>
              </a:rPr>
              <a:t>samarbetswebb.gotland.se/rg/samarbetswebb/for-utforare-inom-vard/snabbguide---nar-ohalsan-beror-pa-mer-an-medicinska-orsaker</a:t>
            </a:r>
            <a:r>
              <a:rPr lang="sv-SE" sz="1600" smtClean="0"/>
              <a:t>.</a:t>
            </a:r>
            <a:endParaRPr lang="sv-SE" sz="1600">
              <a:solidFill>
                <a:schemeClr val="bg2">
                  <a:lumMod val="10000"/>
                </a:schemeClr>
              </a:solidFill>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67521077"/>
      </p:ext>
    </p:extLst>
  </p:cSld>
  <p:clrMapOvr>
    <a:masterClrMapping/>
  </p:clrMapOvr>
  <p:transition/>
  <p:timing/>
</p:sld>
</file>

<file path=ppt/slides/slide6.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9" name="Rektangel 8"/>
          <p:cNvSpPr/>
          <p:nvPr/>
        </p:nvSpPr>
        <p:spPr>
          <a:xfrm>
            <a:off x="7375986" y="4293852"/>
            <a:ext cx="1656184" cy="7920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Rubrik 1"/>
          <p:cNvSpPr txBox="1"/>
          <p:nvPr/>
        </p:nvSpPr>
        <p:spPr>
          <a:xfrm>
            <a:off x="539552" y="0"/>
            <a:ext cx="1368152" cy="483518"/>
          </a:xfrm>
          <a:prstGeom prst="rect">
            <a:avLst/>
          </a:prstGeom>
          <a:solidFill>
            <a:schemeClr val="accent2"/>
          </a:solidFill>
        </p:spPr>
        <p:txBody>
          <a:bodyPr lIns="0" tIns="0" rIns="0" bIns="0" anchor="ctr" anchorCtr="0"/>
          <a:lstStyle>
            <a:lvl1pPr algn="l" defTabSz="914400" rtl="0" eaLnBrk="1" latinLnBrk="0" hangingPunct="1">
              <a:spcBef>
                <a:spcPct val="0"/>
              </a:spcBef>
              <a:buNone/>
              <a:defRPr sz="3800" kern="1200">
                <a:solidFill>
                  <a:schemeClr val="tx1">
                    <a:lumMod val="75000"/>
                  </a:schemeClr>
                </a:solidFill>
                <a:latin typeface="+mj-lt"/>
                <a:ea typeface="+mj-ea"/>
                <a:cs typeface="+mj-cs"/>
              </a:defRPr>
            </a:lvl1pPr>
          </a:lstStyle>
          <a:p>
            <a:r>
              <a:rPr lang="sv-SE" sz="1400" smtClean="0">
                <a:solidFill>
                  <a:schemeClr val="bg1"/>
                </a:solidFill>
              </a:rPr>
              <a:t>Diskussion  </a:t>
            </a:r>
            <a:endParaRPr lang="sv-SE" sz="1400">
              <a:solidFill>
                <a:schemeClr val="bg1"/>
              </a:solidFill>
            </a:endParaRPr>
          </a:p>
          <a:p>
            <a:r>
              <a:rPr lang="sv-SE" sz="1400" b="1" smtClean="0">
                <a:solidFill>
                  <a:schemeClr val="bg1"/>
                </a:solidFill>
                <a:latin typeface="+mn-lt"/>
              </a:rPr>
              <a:t>Bild 5</a:t>
            </a:r>
            <a:endParaRPr lang="sv-SE" sz="1400" b="1">
              <a:solidFill>
                <a:schemeClr val="bg1"/>
              </a:solidFill>
              <a:latin typeface="+mn-lt"/>
            </a:endParaRPr>
          </a:p>
        </p:txBody>
      </p:sp>
      <p:sp>
        <p:nvSpPr>
          <p:cNvPr id="14" name="Rubrik 1"/>
          <p:cNvSpPr>
            <a:spLocks noGrp="1"/>
          </p:cNvSpPr>
          <p:nvPr>
            <p:ph type="title"/>
          </p:nvPr>
        </p:nvSpPr>
        <p:spPr>
          <a:xfrm>
            <a:off x="2123728" y="-46273"/>
            <a:ext cx="7848872" cy="576064"/>
          </a:xfrm>
        </p:spPr>
        <p:txBody>
          <a:bodyPr/>
          <a:lstStyle/>
          <a:p>
            <a:r>
              <a:rPr lang="sv-SE" sz="2600" smtClean="0">
                <a:solidFill>
                  <a:schemeClr val="bg2">
                    <a:lumMod val="10000"/>
                  </a:schemeClr>
                </a:solidFill>
              </a:rPr>
              <a:t>Stöd för diskussion</a:t>
            </a:r>
            <a:endParaRPr lang="sv-SE" sz="2600">
              <a:solidFill>
                <a:schemeClr val="bg2">
                  <a:lumMod val="10000"/>
                </a:schemeClr>
              </a:solidFill>
            </a:endParaRPr>
          </a:p>
        </p:txBody>
      </p:sp>
      <p:sp>
        <p:nvSpPr>
          <p:cNvPr id="15" name="Rektangel 14"/>
          <p:cNvSpPr/>
          <p:nvPr/>
        </p:nvSpPr>
        <p:spPr>
          <a:xfrm>
            <a:off x="1491494" y="1371209"/>
            <a:ext cx="6680906" cy="1080296"/>
          </a:xfrm>
          <a:prstGeom prst="rect">
            <a:avLst/>
          </a:prstGeom>
          <a:noFill/>
          <a:ln w="38100">
            <a:solidFill>
              <a:schemeClr val="accent2">
                <a:lumMod val="60000"/>
                <a:lumOff val="40000"/>
              </a:schemeClr>
            </a:solidFill>
          </a:ln>
        </p:spPr>
        <p:txBody>
          <a:bodyPr wrap="square">
            <a:spAutoFit/>
          </a:bodyPr>
          <a:lstStyle/>
          <a:p>
            <a:pPr>
              <a:lnSpc>
                <a:spcPct val="107000"/>
              </a:lnSpc>
              <a:spcAft>
                <a:spcPts val="800"/>
              </a:spcAft>
            </a:pPr>
            <a:r>
              <a:rPr lang="sv-SE" sz="2000">
                <a:solidFill>
                  <a:schemeClr val="tx2"/>
                </a:solidFill>
                <a:latin typeface="Calibri" panose="020f0502020204030204" pitchFamily="34" charset="0"/>
                <a:ea typeface="Calibri" panose="020f0502020204030204" pitchFamily="34" charset="0"/>
                <a:cs typeface="Times New Roman" panose="02020603050405020304" pitchFamily="18" charset="0"/>
              </a:rPr>
              <a:t>Vad </a:t>
            </a:r>
            <a:r>
              <a:rPr lang="sv-SE" sz="2000" smtClean="0">
                <a:solidFill>
                  <a:schemeClr val="tx2"/>
                </a:solidFill>
                <a:latin typeface="Calibri" panose="020f0502020204030204" pitchFamily="34" charset="0"/>
                <a:ea typeface="Calibri" panose="020f0502020204030204" pitchFamily="34" charset="0"/>
                <a:cs typeface="Times New Roman" panose="02020603050405020304" pitchFamily="18" charset="0"/>
              </a:rPr>
              <a:t>gör vi redan och vad kan vi göra mer på organisationsnivå för att öka förutsättningarna för en god hälsa för befolkningen, inklusive de grupper som har sämst förutsättningar? </a:t>
            </a:r>
            <a:endParaRPr lang="sv-SE" sz="2000">
              <a:solidFill>
                <a:schemeClr val="tx2"/>
              </a:solidFill>
              <a:latin typeface="Calibri" panose="020f0502020204030204" pitchFamily="34" charset="0"/>
              <a:ea typeface="Calibri" panose="020f0502020204030204" pitchFamily="34" charset="0"/>
              <a:cs typeface="Times New Roman" panose="02020603050405020304" pitchFamily="18" charset="0"/>
            </a:endParaRPr>
          </a:p>
        </p:txBody>
      </p:sp>
      <p:sp>
        <p:nvSpPr>
          <p:cNvPr id="16" name="Rektangel 15"/>
          <p:cNvSpPr/>
          <p:nvPr/>
        </p:nvSpPr>
        <p:spPr>
          <a:xfrm>
            <a:off x="715246" y="603570"/>
            <a:ext cx="8079462" cy="646331"/>
          </a:xfrm>
          <a:prstGeom prst="rect">
            <a:avLst/>
          </a:prstGeom>
        </p:spPr>
        <p:txBody>
          <a:bodyPr wrap="square">
            <a:spAutoFit/>
          </a:bodyPr>
          <a:lstStyle/>
          <a:p>
            <a:r>
              <a:rPr lang="sv-SE" b="1" smtClean="0">
                <a:solidFill>
                  <a:srgbClr val="000000"/>
                </a:solidFill>
              </a:rPr>
              <a:t>Insatser på </a:t>
            </a:r>
            <a:r>
              <a:rPr lang="sv-SE" b="1" u="sng" smtClean="0">
                <a:solidFill>
                  <a:srgbClr val="000000"/>
                </a:solidFill>
              </a:rPr>
              <a:t>enhets</a:t>
            </a:r>
            <a:r>
              <a:rPr lang="sv-SE" b="1" smtClean="0">
                <a:solidFill>
                  <a:srgbClr val="000000"/>
                </a:solidFill>
              </a:rPr>
              <a:t>nivå </a:t>
            </a:r>
            <a:r>
              <a:rPr lang="sv-SE" smtClean="0">
                <a:solidFill>
                  <a:srgbClr val="000000"/>
                </a:solidFill>
              </a:rPr>
              <a:t>som bidrar till minskad skillnad i hälsa mellan olika grupper på befolkningsnivå</a:t>
            </a:r>
            <a:endParaRPr lang="sv-SE"/>
          </a:p>
        </p:txBody>
      </p:sp>
      <p:sp>
        <p:nvSpPr>
          <p:cNvPr id="17" name="Rektangel 16"/>
          <p:cNvSpPr/>
          <p:nvPr/>
        </p:nvSpPr>
        <p:spPr>
          <a:xfrm>
            <a:off x="715246" y="4205040"/>
            <a:ext cx="6377034" cy="1234440"/>
          </a:xfrm>
          <a:prstGeom prst="rect">
            <a:avLst/>
          </a:prstGeom>
        </p:spPr>
        <p:txBody>
          <a:bodyPr wrap="square">
            <a:spAutoFit/>
          </a:bodyPr>
          <a:lstStyle/>
          <a:p>
            <a:r>
              <a:rPr lang="sv-SE" sz="1300" b="1" smtClean="0">
                <a:solidFill>
                  <a:schemeClr val="bg2">
                    <a:lumMod val="10000"/>
                  </a:schemeClr>
                </a:solidFill>
                <a:ea typeface="Calibri" panose="020f0502020204030204" pitchFamily="34" charset="0"/>
                <a:cs typeface="Times New Roman" panose="02020603050405020304" pitchFamily="18" charset="0"/>
              </a:rPr>
              <a:t>Tips: </a:t>
            </a:r>
            <a:r>
              <a:rPr lang="sv-SE" sz="1300" smtClean="0">
                <a:solidFill>
                  <a:schemeClr val="bg2">
                    <a:lumMod val="10000"/>
                  </a:schemeClr>
                </a:solidFill>
                <a:ea typeface="Calibri" panose="020f0502020204030204" pitchFamily="34" charset="0"/>
                <a:cs typeface="Times New Roman" panose="02020603050405020304" pitchFamily="18" charset="0"/>
              </a:rPr>
              <a:t>I folkhälsostatistiken på </a:t>
            </a:r>
            <a:r>
              <a:rPr lang="sv-SE" sz="1300" smtClean="0">
                <a:solidFill>
                  <a:schemeClr val="bg2">
                    <a:lumMod val="10000"/>
                  </a:schemeClr>
                </a:solidFill>
                <a:ea typeface="Calibri" panose="020f0502020204030204" pitchFamily="34" charset="0"/>
                <a:cs typeface="Times New Roman" panose="02020603050405020304" pitchFamily="18" charset="0"/>
                <a:hlinkClick r:id="rId2"/>
              </a:rPr>
              <a:t>www.gotland.se/folkhalsostatistik</a:t>
            </a:r>
            <a:r>
              <a:rPr lang="sv-SE" sz="1300" smtClean="0">
                <a:solidFill>
                  <a:schemeClr val="bg2">
                    <a:lumMod val="10000"/>
                  </a:schemeClr>
                </a:solidFill>
                <a:ea typeface="Calibri" panose="020f0502020204030204" pitchFamily="34" charset="0"/>
                <a:cs typeface="Times New Roman" panose="02020603050405020304" pitchFamily="18" charset="0"/>
              </a:rPr>
              <a:t> kan ni se mer på </a:t>
            </a:r>
          </a:p>
          <a:p>
            <a:r>
              <a:rPr lang="sv-SE" sz="1300">
                <a:solidFill>
                  <a:schemeClr val="bg2">
                    <a:lumMod val="10000"/>
                  </a:schemeClr>
                </a:solidFill>
                <a:ea typeface="Calibri" panose="020f0502020204030204" pitchFamily="34" charset="0"/>
                <a:cs typeface="Times New Roman" panose="02020603050405020304" pitchFamily="18" charset="0"/>
              </a:rPr>
              <a:t> </a:t>
            </a:r>
            <a:r>
              <a:rPr lang="sv-SE" sz="1300" smtClean="0">
                <a:solidFill>
                  <a:schemeClr val="bg2">
                    <a:lumMod val="10000"/>
                  </a:schemeClr>
                </a:solidFill>
                <a:ea typeface="Calibri" panose="020f0502020204030204" pitchFamily="34" charset="0"/>
                <a:cs typeface="Times New Roman" panose="02020603050405020304" pitchFamily="18" charset="0"/>
              </a:rPr>
              <a:t>         hur hälsa, levnadsvanor ser ut i olika grupper av befolkningen och hur det ser                   </a:t>
            </a:r>
          </a:p>
          <a:p>
            <a:r>
              <a:rPr lang="sv-SE" sz="1300">
                <a:solidFill>
                  <a:schemeClr val="bg2">
                    <a:lumMod val="10000"/>
                  </a:schemeClr>
                </a:solidFill>
                <a:ea typeface="Calibri" panose="020f0502020204030204" pitchFamily="34" charset="0"/>
                <a:cs typeface="Times New Roman" panose="02020603050405020304" pitchFamily="18" charset="0"/>
              </a:rPr>
              <a:t> </a:t>
            </a:r>
            <a:r>
              <a:rPr lang="sv-SE" sz="1300" smtClean="0">
                <a:solidFill>
                  <a:schemeClr val="bg2">
                    <a:lumMod val="10000"/>
                  </a:schemeClr>
                </a:solidFill>
                <a:ea typeface="Calibri" panose="020f0502020204030204" pitchFamily="34" charset="0"/>
                <a:cs typeface="Times New Roman" panose="02020603050405020304" pitchFamily="18" charset="0"/>
              </a:rPr>
              <a:t>         ut i fem olika områden på Gotland. </a:t>
            </a:r>
          </a:p>
          <a:p>
            <a:endParaRPr lang="sv-SE">
              <a:solidFill>
                <a:schemeClr val="bg2">
                  <a:lumMod val="10000"/>
                </a:schemeClr>
              </a:solidFill>
              <a:ea typeface="Calibri" panose="020f0502020204030204" pitchFamily="34" charset="0"/>
              <a:cs typeface="Times New Roman" panose="02020603050405020304" pitchFamily="18" charset="0"/>
            </a:endParaRPr>
          </a:p>
          <a:p>
            <a:endParaRPr lang="sv-SE"/>
          </a:p>
        </p:txBody>
      </p:sp>
      <p:sp>
        <p:nvSpPr>
          <p:cNvPr id="10" name="Rektangel 9"/>
          <p:cNvSpPr/>
          <p:nvPr/>
        </p:nvSpPr>
        <p:spPr>
          <a:xfrm>
            <a:off x="715246" y="2551940"/>
            <a:ext cx="7673178" cy="2139047"/>
          </a:xfrm>
          <a:prstGeom prst="rect">
            <a:avLst/>
          </a:prstGeom>
        </p:spPr>
        <p:txBody>
          <a:bodyPr wrap="square">
            <a:spAutoFit/>
          </a:bodyPr>
          <a:lstStyle/>
          <a:p>
            <a:r>
              <a:rPr lang="sv-SE" sz="1300" b="1" smtClean="0">
                <a:solidFill>
                  <a:schemeClr val="bg2">
                    <a:lumMod val="10000"/>
                  </a:schemeClr>
                </a:solidFill>
                <a:ea typeface="Calibri" panose="020f0502020204030204" pitchFamily="34" charset="0"/>
                <a:cs typeface="Times New Roman" panose="02020603050405020304" pitchFamily="18" charset="0"/>
              </a:rPr>
              <a:t>Några exempel:  </a:t>
            </a:r>
          </a:p>
          <a:p>
            <a:pPr marL="285750" indent="-285750">
              <a:buFont typeface="Arial" pitchFamily="34" charset="0"/>
              <a:buChar char="•"/>
            </a:pPr>
            <a:r>
              <a:rPr lang="sv-SE" sz="1300">
                <a:solidFill>
                  <a:schemeClr val="tx2"/>
                </a:solidFill>
              </a:rPr>
              <a:t>S</a:t>
            </a:r>
            <a:r>
              <a:rPr lang="sv-SE" sz="1300" smtClean="0">
                <a:solidFill>
                  <a:schemeClr val="tx2"/>
                </a:solidFill>
              </a:rPr>
              <a:t>amverkan med andra verksamheter för att nå utsatta grupper.</a:t>
            </a:r>
          </a:p>
          <a:p>
            <a:endParaRPr lang="sv-SE" sz="200" smtClean="0">
              <a:solidFill>
                <a:schemeClr val="tx2"/>
              </a:solidFill>
            </a:endParaRPr>
          </a:p>
          <a:p>
            <a:pPr marL="285750" indent="-285750">
              <a:buFont typeface="Arial" pitchFamily="34" charset="0"/>
              <a:buChar char="•"/>
            </a:pPr>
            <a:r>
              <a:rPr lang="sv-SE" sz="1300" smtClean="0">
                <a:solidFill>
                  <a:schemeClr val="tx2"/>
                </a:solidFill>
              </a:rPr>
              <a:t>Anpassa </a:t>
            </a:r>
            <a:r>
              <a:rPr lang="sv-SE" sz="1300">
                <a:solidFill>
                  <a:schemeClr val="tx2"/>
                </a:solidFill>
              </a:rPr>
              <a:t>information, kallelser, rutiner etc. efter patienter/brukare/elever med olika </a:t>
            </a:r>
            <a:r>
              <a:rPr lang="sv-SE" sz="1300" smtClean="0">
                <a:solidFill>
                  <a:schemeClr val="tx2"/>
                </a:solidFill>
              </a:rPr>
              <a:t>bakgrund.</a:t>
            </a:r>
          </a:p>
          <a:p>
            <a:endParaRPr lang="sv-SE" sz="200" smtClean="0">
              <a:solidFill>
                <a:schemeClr val="tx2"/>
              </a:solidFill>
            </a:endParaRPr>
          </a:p>
          <a:p>
            <a:pPr marL="285750" indent="-285750">
              <a:buFont typeface="Arial" pitchFamily="34" charset="0"/>
              <a:buChar char="•"/>
            </a:pPr>
            <a:r>
              <a:rPr lang="sv-SE" sz="1300" smtClean="0">
                <a:solidFill>
                  <a:schemeClr val="tx2"/>
                </a:solidFill>
              </a:rPr>
              <a:t>Uppmärksamma behov av förändringar i rutiner, policyer och politiska beslut för att förbättra förutsättningar för god hälsa </a:t>
            </a:r>
            <a:r>
              <a:rPr lang="sv-SE" sz="1300" u="sng" smtClean="0">
                <a:solidFill>
                  <a:schemeClr val="tx2"/>
                </a:solidFill>
              </a:rPr>
              <a:t>för alla </a:t>
            </a:r>
            <a:r>
              <a:rPr lang="sv-SE" sz="1300" smtClean="0">
                <a:solidFill>
                  <a:schemeClr val="tx2"/>
                </a:solidFill>
              </a:rPr>
              <a:t>(både inom den egna och andra organisationer).</a:t>
            </a:r>
          </a:p>
          <a:p>
            <a:endParaRPr lang="sv-SE" sz="200" smtClean="0">
              <a:solidFill>
                <a:schemeClr val="tx2"/>
              </a:solidFill>
            </a:endParaRPr>
          </a:p>
          <a:p>
            <a:pPr marL="285750" indent="-285750">
              <a:buFont typeface="Arial" pitchFamily="34" charset="0"/>
              <a:buChar char="•"/>
            </a:pPr>
            <a:r>
              <a:rPr lang="sv-SE" sz="1300" smtClean="0">
                <a:solidFill>
                  <a:schemeClr val="tx2"/>
                </a:solidFill>
              </a:rPr>
              <a:t>Öka kunskapen om t.ex. personcentrerad vård, MI (Motiverande samtal), hälsolitteracitet, barnrätt och barns uppväxtvillkor, bemötande av personer med olika funktionsnedsättningar, HBTQI. </a:t>
            </a:r>
            <a:endParaRPr lang="sv-SE" sz="1300">
              <a:solidFill>
                <a:schemeClr val="tx2"/>
              </a:solidFill>
            </a:endParaRPr>
          </a:p>
          <a:p>
            <a:endParaRPr lang="sv-SE"/>
          </a:p>
          <a:p>
            <a:endParaRPr lang="sv-SE"/>
          </a:p>
        </p:txBody>
      </p:sp>
    </p:spTree>
    <p:extLst>
      <p:ext uri="{BB962C8B-B14F-4D97-AF65-F5344CB8AC3E}">
        <p14:creationId xmlns:p14="http://schemas.microsoft.com/office/powerpoint/2010/main" val="829275165"/>
      </p:ext>
    </p:extLst>
  </p:cSld>
  <p:clrMapOvr>
    <a:masterClrMapping/>
  </p:clrMapOvr>
  <p:transition/>
  <p:timing/>
</p:sld>
</file>

<file path=ppt/slides/slide7.xml><?xml version="1.0" encoding="utf-8"?>
<p:sld xmlns:a="http://schemas.openxmlformats.org/drawingml/2006/main" xmlns:r="http://schemas.openxmlformats.org/officeDocument/2006/relationships" xmlns:m="http://schemas.openxmlformats.org/officeDocument/2006/math" xmlns:w="http://schemas.openxmlformats.org/wordprocessingml/2006/main" xmlns:wp="http://schemas.openxmlformats.org/drawingml/2006/wordprocessingDrawing" xmlns:a14="http://schemas.microsoft.com/office/drawing/2010/main" xmlns:mc="http://schemas.openxmlformats.org/markup-compatibility/2006" xmlns:p14="http://schemas.microsoft.com/office/powerpoint/2010/main" xmlns:p15="http://schemas.microsoft.com/office/powerpoint/2012/main" xmlns:p159="http://schemas.microsoft.com/office/powerpoint/2015/09/main" xmlns:p="http://schemas.openxmlformats.org/presentationml/2006/main">
  <p:cSld name="">
    <p:spTree>
      <p:nvGrpSpPr>
        <p:cNvPr id="1" name=""/>
        <p:cNvGrpSpPr/>
        <p:nvPr/>
      </p:nvGrpSpPr>
      <p:grpSpPr>
        <a:xfrm>
          <a:off x="0" y="0"/>
          <a:ext cx="0" cy="0"/>
        </a:xfrm>
      </p:grpSpPr>
      <p:sp>
        <p:nvSpPr>
          <p:cNvPr id="9" name="Rektangel 8"/>
          <p:cNvSpPr/>
          <p:nvPr/>
        </p:nvSpPr>
        <p:spPr>
          <a:xfrm>
            <a:off x="7375986" y="4293852"/>
            <a:ext cx="1656184" cy="79208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Rubrik 1"/>
          <p:cNvSpPr txBox="1"/>
          <p:nvPr/>
        </p:nvSpPr>
        <p:spPr>
          <a:xfrm>
            <a:off x="539552" y="0"/>
            <a:ext cx="1368152" cy="483518"/>
          </a:xfrm>
          <a:prstGeom prst="rect">
            <a:avLst/>
          </a:prstGeom>
          <a:solidFill>
            <a:srgbClr val="00B140"/>
          </a:solidFill>
        </p:spPr>
        <p:txBody>
          <a:bodyPr lIns="0" tIns="0" rIns="0" bIns="0" anchor="ctr" anchorCtr="0"/>
          <a:lstStyle>
            <a:lvl1pPr algn="l" defTabSz="914400" rtl="0" eaLnBrk="1" latinLnBrk="0" hangingPunct="1">
              <a:spcBef>
                <a:spcPct val="0"/>
              </a:spcBef>
              <a:buNone/>
              <a:defRPr sz="3800" kern="1200">
                <a:solidFill>
                  <a:schemeClr val="tx1">
                    <a:lumMod val="75000"/>
                  </a:schemeClr>
                </a:solidFill>
                <a:latin typeface="+mj-lt"/>
                <a:ea typeface="+mj-ea"/>
                <a:cs typeface="+mj-cs"/>
              </a:defRPr>
            </a:lvl1pPr>
          </a:lstStyle>
          <a:p>
            <a:r>
              <a:rPr lang="sv-SE" sz="1400" smtClean="0">
                <a:solidFill>
                  <a:schemeClr val="bg1"/>
                </a:solidFill>
              </a:rPr>
              <a:t>Vidare planering </a:t>
            </a:r>
            <a:endParaRPr lang="sv-SE" sz="1400">
              <a:solidFill>
                <a:schemeClr val="bg1"/>
              </a:solidFill>
            </a:endParaRPr>
          </a:p>
          <a:p>
            <a:r>
              <a:rPr lang="sv-SE" sz="1400" b="1" smtClean="0">
                <a:solidFill>
                  <a:schemeClr val="bg1"/>
                </a:solidFill>
                <a:latin typeface="+mn-lt"/>
              </a:rPr>
              <a:t>Bild 6</a:t>
            </a:r>
            <a:endParaRPr lang="sv-SE" sz="1400" b="1">
              <a:solidFill>
                <a:schemeClr val="bg1"/>
              </a:solidFill>
              <a:latin typeface="+mn-lt"/>
            </a:endParaRPr>
          </a:p>
        </p:txBody>
      </p:sp>
      <p:sp>
        <p:nvSpPr>
          <p:cNvPr id="14" name="Rubrik 1"/>
          <p:cNvSpPr>
            <a:spLocks noGrp="1"/>
          </p:cNvSpPr>
          <p:nvPr>
            <p:ph type="title"/>
          </p:nvPr>
        </p:nvSpPr>
        <p:spPr>
          <a:xfrm>
            <a:off x="2083398" y="348185"/>
            <a:ext cx="7848872" cy="576064"/>
          </a:xfrm>
        </p:spPr>
        <p:txBody>
          <a:bodyPr/>
          <a:lstStyle/>
          <a:p>
            <a:r>
              <a:rPr lang="sv-SE" sz="2600" smtClean="0">
                <a:solidFill>
                  <a:schemeClr val="bg2">
                    <a:lumMod val="10000"/>
                  </a:schemeClr>
                </a:solidFill>
              </a:rPr>
              <a:t>Stöd för planering av vidare samtal, </a:t>
            </a:r>
            <a:br>
              <a:rPr lang="sv-SE" sz="2600" smtClean="0">
                <a:solidFill>
                  <a:schemeClr val="bg2">
                    <a:lumMod val="10000"/>
                  </a:schemeClr>
                </a:solidFill>
              </a:rPr>
            </a:br>
            <a:r>
              <a:rPr lang="sv-SE" sz="2600" smtClean="0">
                <a:solidFill>
                  <a:schemeClr val="bg2">
                    <a:lumMod val="10000"/>
                  </a:schemeClr>
                </a:solidFill>
              </a:rPr>
              <a:t>insatser och uppföljning för att bidra till ökad jämlikhet i hälsa i befolkningen</a:t>
            </a:r>
            <a:endParaRPr lang="sv-SE" sz="2600">
              <a:solidFill>
                <a:schemeClr val="bg2">
                  <a:lumMod val="10000"/>
                </a:schemeClr>
              </a:solidFill>
            </a:endParaRPr>
          </a:p>
        </p:txBody>
      </p:sp>
      <p:sp>
        <p:nvSpPr>
          <p:cNvPr id="15" name="Rektangel 14"/>
          <p:cNvSpPr/>
          <p:nvPr/>
        </p:nvSpPr>
        <p:spPr>
          <a:xfrm>
            <a:off x="2083398" y="1419622"/>
            <a:ext cx="6120680" cy="3201902"/>
          </a:xfrm>
          <a:prstGeom prst="rect">
            <a:avLst/>
          </a:prstGeom>
          <a:noFill/>
          <a:ln w="38100">
            <a:solidFill>
              <a:srgbClr val="00B140"/>
            </a:solidFill>
          </a:ln>
        </p:spPr>
        <p:txBody>
          <a:bodyPr wrap="square">
            <a:spAutoFit/>
          </a:bodyPr>
          <a:lstStyle/>
          <a:p>
            <a:pPr marL="342900" indent="-342900">
              <a:lnSpc>
                <a:spcPct val="107000"/>
              </a:lnSpc>
              <a:spcAft>
                <a:spcPts val="800"/>
              </a:spcAft>
              <a:buFont typeface="Arial" pitchFamily="34" charset="0"/>
              <a:buChar char="•"/>
            </a:pPr>
            <a:r>
              <a:rPr lang="sv-SE" sz="1900" smtClean="0">
                <a:solidFill>
                  <a:schemeClr val="tx2"/>
                </a:solidFill>
                <a:latin typeface="Calibri" panose="020f0502020204030204" pitchFamily="34" charset="0"/>
                <a:ea typeface="Calibri" panose="020f0502020204030204" pitchFamily="34" charset="0"/>
                <a:cs typeface="Times New Roman" panose="02020603050405020304" pitchFamily="18" charset="0"/>
              </a:rPr>
              <a:t>Hur kan vi göra för att hålla frågan om jämlik hälsa levande på vår arbetsplats? </a:t>
            </a:r>
          </a:p>
          <a:p>
            <a:pPr marL="342900" indent="-342900">
              <a:lnSpc>
                <a:spcPct val="107000"/>
              </a:lnSpc>
              <a:spcAft>
                <a:spcPts val="800"/>
              </a:spcAft>
              <a:buFont typeface="Arial" pitchFamily="34" charset="0"/>
              <a:buChar char="•"/>
            </a:pPr>
            <a:r>
              <a:rPr lang="sv-SE" sz="1900" i="1" smtClean="0">
                <a:solidFill>
                  <a:schemeClr val="tx2"/>
                </a:solidFill>
                <a:latin typeface="Calibri" panose="020f0502020204030204" pitchFamily="34" charset="0"/>
                <a:ea typeface="Calibri" panose="020f0502020204030204" pitchFamily="34" charset="0"/>
                <a:cs typeface="Times New Roman" panose="02020603050405020304" pitchFamily="18" charset="0"/>
              </a:rPr>
              <a:t>Om vi sammanfattar: </a:t>
            </a:r>
            <a:r>
              <a:rPr lang="sv-SE" sz="1900" smtClean="0">
                <a:solidFill>
                  <a:schemeClr val="tx2"/>
                </a:solidFill>
                <a:latin typeface="Calibri" panose="020f0502020204030204" pitchFamily="34" charset="0"/>
                <a:ea typeface="Calibri" panose="020f0502020204030204" pitchFamily="34" charset="0"/>
                <a:cs typeface="Times New Roman" panose="02020603050405020304" pitchFamily="18" charset="0"/>
              </a:rPr>
              <a:t>Vilka insatser gör vi redan som bidrar till förbättrad folkhälsa och ökad jämlikhet i hälsa? </a:t>
            </a:r>
            <a:r>
              <a:rPr lang="sv-SE" sz="1900">
                <a:solidFill>
                  <a:schemeClr val="tx2"/>
                </a:solidFill>
                <a:latin typeface="Calibri" panose="020f0502020204030204" pitchFamily="34" charset="0"/>
                <a:ea typeface="Calibri" panose="020f0502020204030204" pitchFamily="34" charset="0"/>
                <a:cs typeface="Times New Roman" panose="02020603050405020304" pitchFamily="18" charset="0"/>
              </a:rPr>
              <a:t>Hur följer vi upp </a:t>
            </a:r>
            <a:r>
              <a:rPr lang="sv-SE" sz="1900" smtClean="0">
                <a:solidFill>
                  <a:schemeClr val="tx2"/>
                </a:solidFill>
                <a:latin typeface="Calibri" panose="020f0502020204030204" pitchFamily="34" charset="0"/>
                <a:ea typeface="Calibri" panose="020f0502020204030204" pitchFamily="34" charset="0"/>
                <a:cs typeface="Times New Roman" panose="02020603050405020304" pitchFamily="18" charset="0"/>
              </a:rPr>
              <a:t>insatserna</a:t>
            </a:r>
            <a:r>
              <a:rPr lang="sv-SE" sz="1900">
                <a:solidFill>
                  <a:schemeClr val="tx2"/>
                </a:solidFill>
                <a:latin typeface="Calibri" panose="020f0502020204030204" pitchFamily="34" charset="0"/>
                <a:ea typeface="Calibri" panose="020f0502020204030204" pitchFamily="34" charset="0"/>
                <a:cs typeface="Times New Roman" panose="02020603050405020304" pitchFamily="18" charset="0"/>
              </a:rPr>
              <a:t>? </a:t>
            </a:r>
            <a:endParaRPr lang="sv-SE" sz="1900" smtClean="0">
              <a:solidFill>
                <a:schemeClr val="tx2"/>
              </a:solidFill>
              <a:latin typeface="Calibri" panose="020f0502020204030204" pitchFamily="34" charset="0"/>
              <a:ea typeface="Calibri" panose="020f0502020204030204" pitchFamily="34" charset="0"/>
              <a:cs typeface="Times New Roman" panose="02020603050405020304" pitchFamily="18" charset="0"/>
            </a:endParaRPr>
          </a:p>
          <a:p>
            <a:pPr marL="342900" indent="-342900">
              <a:lnSpc>
                <a:spcPct val="107000"/>
              </a:lnSpc>
              <a:spcAft>
                <a:spcPts val="800"/>
              </a:spcAft>
              <a:buFont typeface="Arial" pitchFamily="34" charset="0"/>
              <a:buChar char="•"/>
            </a:pPr>
            <a:r>
              <a:rPr lang="sv-SE" sz="1900" i="1">
                <a:solidFill>
                  <a:schemeClr val="tx2"/>
                </a:solidFill>
                <a:latin typeface="Calibri" panose="020f0502020204030204" pitchFamily="34" charset="0"/>
                <a:ea typeface="Calibri" panose="020f0502020204030204" pitchFamily="34" charset="0"/>
                <a:cs typeface="Times New Roman" panose="02020603050405020304" pitchFamily="18" charset="0"/>
              </a:rPr>
              <a:t>Om vi </a:t>
            </a:r>
            <a:r>
              <a:rPr lang="sv-SE" sz="1900" i="1" smtClean="0">
                <a:solidFill>
                  <a:schemeClr val="tx2"/>
                </a:solidFill>
                <a:latin typeface="Calibri" panose="020f0502020204030204" pitchFamily="34" charset="0"/>
                <a:ea typeface="Calibri" panose="020f0502020204030204" pitchFamily="34" charset="0"/>
                <a:cs typeface="Times New Roman" panose="02020603050405020304" pitchFamily="18" charset="0"/>
              </a:rPr>
              <a:t>sammanfattar:  </a:t>
            </a:r>
            <a:r>
              <a:rPr lang="sv-SE" sz="1900" smtClean="0">
                <a:solidFill>
                  <a:schemeClr val="tx2"/>
                </a:solidFill>
                <a:latin typeface="Calibri" panose="020f0502020204030204" pitchFamily="34" charset="0"/>
                <a:ea typeface="Calibri" panose="020f0502020204030204" pitchFamily="34" charset="0"/>
                <a:cs typeface="Times New Roman" panose="02020603050405020304" pitchFamily="18" charset="0"/>
              </a:rPr>
              <a:t>Vilka tänkbara nya insatser vill vi undersöka mer om eller planera för? </a:t>
            </a:r>
          </a:p>
          <a:p>
            <a:pPr marL="342900" indent="-342900">
              <a:lnSpc>
                <a:spcPct val="107000"/>
              </a:lnSpc>
              <a:spcAft>
                <a:spcPts val="800"/>
              </a:spcAft>
              <a:buFont typeface="Arial" pitchFamily="34" charset="0"/>
              <a:buChar char="•"/>
            </a:pPr>
            <a:r>
              <a:rPr lang="sv-SE" sz="1900" i="1" smtClean="0">
                <a:solidFill>
                  <a:schemeClr val="tx2"/>
                </a:solidFill>
                <a:latin typeface="Calibri" panose="020f0502020204030204" pitchFamily="34" charset="0"/>
                <a:ea typeface="Calibri" panose="020f0502020204030204" pitchFamily="34" charset="0"/>
                <a:cs typeface="Times New Roman" panose="02020603050405020304" pitchFamily="18" charset="0"/>
              </a:rPr>
              <a:t>Om </a:t>
            </a:r>
            <a:r>
              <a:rPr lang="sv-SE" sz="1900" i="1">
                <a:solidFill>
                  <a:schemeClr val="tx2"/>
                </a:solidFill>
                <a:latin typeface="Calibri" panose="020f0502020204030204" pitchFamily="34" charset="0"/>
                <a:ea typeface="Calibri" panose="020f0502020204030204" pitchFamily="34" charset="0"/>
                <a:cs typeface="Times New Roman" panose="02020603050405020304" pitchFamily="18" charset="0"/>
              </a:rPr>
              <a:t>vi sammanfattar</a:t>
            </a:r>
            <a:r>
              <a:rPr lang="sv-SE" sz="1900" i="1" smtClean="0">
                <a:solidFill>
                  <a:schemeClr val="tx2"/>
                </a:solidFill>
                <a:latin typeface="Calibri" panose="020f0502020204030204" pitchFamily="34" charset="0"/>
                <a:ea typeface="Calibri" panose="020f0502020204030204" pitchFamily="34" charset="0"/>
                <a:cs typeface="Times New Roman" panose="02020603050405020304" pitchFamily="18" charset="0"/>
              </a:rPr>
              <a:t>: </a:t>
            </a:r>
            <a:r>
              <a:rPr lang="sv-SE" sz="1900" smtClean="0">
                <a:solidFill>
                  <a:schemeClr val="tx2"/>
                </a:solidFill>
                <a:latin typeface="Calibri" panose="020f0502020204030204" pitchFamily="34" charset="0"/>
                <a:ea typeface="Calibri" panose="020f0502020204030204" pitchFamily="34" charset="0"/>
                <a:cs typeface="Times New Roman" panose="02020603050405020304" pitchFamily="18" charset="0"/>
              </a:rPr>
              <a:t>Finns det nya insatser vi redan </a:t>
            </a:r>
            <a:r>
              <a:rPr lang="sv-SE" sz="1900">
                <a:solidFill>
                  <a:schemeClr val="tx2"/>
                </a:solidFill>
                <a:latin typeface="Calibri" panose="020f0502020204030204" pitchFamily="34" charset="0"/>
                <a:ea typeface="Calibri" panose="020f0502020204030204" pitchFamily="34" charset="0"/>
                <a:cs typeface="Times New Roman" panose="02020603050405020304" pitchFamily="18" charset="0"/>
              </a:rPr>
              <a:t>nu kan besluta om att </a:t>
            </a:r>
            <a:r>
              <a:rPr lang="sv-SE" sz="1900" smtClean="0">
                <a:solidFill>
                  <a:schemeClr val="tx2"/>
                </a:solidFill>
                <a:latin typeface="Calibri" panose="020f0502020204030204" pitchFamily="34" charset="0"/>
                <a:ea typeface="Calibri" panose="020f0502020204030204" pitchFamily="34" charset="0"/>
                <a:cs typeface="Times New Roman" panose="02020603050405020304" pitchFamily="18" charset="0"/>
              </a:rPr>
              <a:t>göra?  Hur ska vi följa upp insatserna? </a:t>
            </a:r>
          </a:p>
        </p:txBody>
      </p:sp>
    </p:spTree>
    <p:extLst>
      <p:ext uri="{BB962C8B-B14F-4D97-AF65-F5344CB8AC3E}">
        <p14:creationId xmlns:p14="http://schemas.microsoft.com/office/powerpoint/2010/main" val="469435902"/>
      </p:ext>
    </p:extLst>
  </p:cSld>
  <p:clrMapOvr>
    <a:masterClrMapping/>
  </p:clrMapOvr>
  <p:transition/>
  <p:timing/>
</p:sld>
</file>

<file path=ppt/tags/tag1.xml><?xml version="1.0" encoding="utf-8"?>
<p:tagLst xmlns:p="http://schemas.openxmlformats.org/presentationml/2006/main">
  <p:tag name="AS_NET" val="4.0.30319.42000"/>
  <p:tag name="AS_OS" val="Microsoft Windows NT 10.0.17763.0"/>
  <p:tag name="AS_RELEASE_DATE" val="2022.12.14"/>
  <p:tag name="AS_TITLE" val="Aspose.Slides for .NET 4.0 Client Profile"/>
  <p:tag name="AS_VERSION" val="22.12"/>
</p:tagLst>
</file>

<file path=ppt/theme/theme1.xml><?xml version="1.0" encoding="utf-8"?>
<a:theme xmlns:r="http://schemas.openxmlformats.org/officeDocument/2006/relationships" xmlns:a="http://schemas.openxmlformats.org/drawingml/2006/main" name="rg_mall_liggande_16x9">
  <a:themeElements>
    <a:clrScheme name="RG Region Gotland">
      <a:dk1>
        <a:srgbClr val="7F7F7F"/>
      </a:dk1>
      <a:lt1>
        <a:srgbClr val="FFFFFF"/>
      </a:lt1>
      <a:dk2>
        <a:srgbClr val="464646"/>
      </a:dk2>
      <a:lt2>
        <a:srgbClr val="DCDCDC"/>
      </a:lt2>
      <a:accent1>
        <a:srgbClr val="067265"/>
      </a:accent1>
      <a:accent2>
        <a:srgbClr val="004B87"/>
      </a:accent2>
      <a:accent3>
        <a:srgbClr val="830065"/>
      </a:accent3>
      <a:accent4>
        <a:srgbClr val="FF671F"/>
      </a:accent4>
      <a:accent5>
        <a:srgbClr val="DC071B"/>
      </a:accent5>
      <a:accent6>
        <a:srgbClr val="06AC39"/>
      </a:accent6>
      <a:hlink>
        <a:srgbClr val="0074A5"/>
      </a:hlink>
      <a:folHlink>
        <a:srgbClr val="9B293C"/>
      </a:folHlink>
    </a:clrScheme>
    <a:fontScheme name="RegionGotlandPPT">
      <a:majorFont>
        <a:latin typeface="Tahoma"/>
        <a:ea typeface="Tahoma"/>
        <a:cs typeface="Arial"/>
      </a:majorFont>
      <a:minorFont>
        <a:latin typeface="Tahoma"/>
        <a:ea typeface="Tahoma"/>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0" tIns="0" rIns="0" bIns="0" rtlCol="0" anchor="b" anchorCtr="0">
        <a:normAutofit/>
      </a:bodyPr>
      <a:lstStyle>
        <a:defPPr marL="0" marR="0" indent="0" algn="l" defTabSz="914400" rtl="0" eaLnBrk="1" fontAlgn="auto" latinLnBrk="0" hangingPunct="1">
          <a:lnSpc>
            <a:spcPct val="100000"/>
          </a:lnSpc>
          <a:spcBef>
            <a:spcPct val="0"/>
          </a:spcBef>
          <a:spcAft>
            <a:spcPts val="0"/>
          </a:spcAft>
          <a:buClrTx/>
          <a:buSzTx/>
          <a:buFontTx/>
          <a:buNone/>
          <a:tabLst/>
          <a:defRPr kumimoji="0" sz="1050" b="0" i="0" u="none" strike="noStrike" kern="1200" cap="none" spc="0" normalizeH="0" baseline="0" noProof="0" dirty="0" smtClean="0">
            <a:ln>
              <a:noFill/>
            </a:ln>
            <a:solidFill>
              <a:schemeClr val="tx1"/>
            </a:solidFill>
            <a:effectLst/>
            <a:uLnTx/>
            <a:uFillTx/>
            <a:latin typeface="+mj-lt"/>
            <a:ea typeface="+mj-ea"/>
            <a:cs typeface="+mj-cs"/>
          </a:defRPr>
        </a:defPPr>
      </a:lstStyle>
    </a:txDef>
  </a:objectDefaults>
  <a:extLst>
    <a:ext uri="{05A4C25C-085E-4340-85A3-A5531E510DB2}">
      <thm15:themeFamily xmlns:thm15="http://schemas.microsoft.com/office/thememl/2012/main" name="rg_16_9_mall.potx" id="{C8F01546-FD0E-4D0C-A329-2D4FD31DE633}" vid="{365A0A4C-E152-44C8-B334-B265EF5E1784}"/>
    </a:ext>
  </a:extLst>
</a:theme>
</file>

<file path=docProps/app.xml><?xml version="1.0" encoding="utf-8"?>
<Properties xmlns:vt="http://schemas.openxmlformats.org/officeDocument/2006/docPropsVTypes" xmlns="http://schemas.openxmlformats.org/officeDocument/2006/extended-properties">
  <Template>rg_16_9_mall</Template>
  <Company>Region Gotland</Company>
  <PresentationFormat>On-screen Show (16:9)</PresentationFormat>
  <Paragraphs>82</Paragraphs>
  <Slides>7</Slides>
  <Notes>0</Notes>
  <TotalTime>925</TotalTime>
  <HiddenSlides>0</HiddenSlides>
  <MMClips>0</MMClips>
  <ScaleCrop>0</ScaleCrop>
  <HeadingPairs>
    <vt:vector baseType="variant" size="6">
      <vt:variant>
        <vt:lpstr>Fonts used</vt:lpstr>
      </vt:variant>
      <vt:variant>
        <vt:i4>4</vt:i4>
      </vt:variant>
      <vt:variant>
        <vt:lpstr>Theme</vt:lpstr>
      </vt:variant>
      <vt:variant>
        <vt:i4>1</vt:i4>
      </vt:variant>
      <vt:variant>
        <vt:lpstr>Slide Titles</vt:lpstr>
      </vt:variant>
      <vt:variant>
        <vt:i4>7</vt:i4>
      </vt:variant>
    </vt:vector>
  </HeadingPairs>
  <TitlesOfParts>
    <vt:vector baseType="lpstr" size="12">
      <vt:lpstr>Arial</vt:lpstr>
      <vt:lpstr>Tahoma</vt:lpstr>
      <vt:lpstr>Calibri</vt:lpstr>
      <vt:lpstr>Times New Roman</vt:lpstr>
      <vt:lpstr>rg_mall_liggande_16x9</vt:lpstr>
      <vt:lpstr>PowerPoint Presentation</vt:lpstr>
      <vt:lpstr>Sammanfattning e-kurs Folkhälsa Gotland </vt:lpstr>
      <vt:lpstr>Sammanfattning e-kurs Folkhälsa Gotland </vt:lpstr>
      <vt:lpstr>Sammanfattning e-kurs Folkhälsa Gotland </vt:lpstr>
      <vt:lpstr>Stöd för diskussion</vt:lpstr>
      <vt:lpstr>Stöd för diskussion</vt:lpstr>
      <vt:lpstr>Stöd för planering av vidare samtal, insatser och uppföljning för att bidra till ökad jämlikhet i hälsa i befolkningen</vt:lpstr>
    </vt:vector>
  </TitlesOfParts>
  <LinksUpToDate>0</LinksUpToDate>
  <SharedDoc>0</SharedDoc>
  <HyperlinksChanged>0</HyperlinksChanged>
  <Application>Aspose.Slides for .NET</Application>
  <AppVersion>22.1200</AppVersion>
</Properties>
</file>

<file path=docProps/core.xml><?xml version="1.0" encoding="utf-8"?>
<cp:coreProperties xmlns:dc="http://purl.org/dc/elements/1.1/" xmlns:dcterms="http://purl.org/dc/terms/" xmlns:dcmitype="http://purl.org/dc/dcmitype/" xmlns:xsi="http://www.w3.org/2001/XMLSchema-instance" xmlns:cp="http://schemas.openxmlformats.org/package/2006/metadata/core-properties">
  <dc:title>PowerPoint-presentation</dc:title>
  <dc:creator>Veronica Hermann</dc:creator>
  <cp:lastModifiedBy>Veronica Hermann</cp:lastModifiedBy>
  <cp:revision>51</cp:revision>
  <cp:lastPrinted>2019-03-29T14:01:19.000</cp:lastPrinted>
  <dcterms:created xsi:type="dcterms:W3CDTF">2025-04-05T15:09:34Z</dcterms:created>
  <dcterms:modified xsi:type="dcterms:W3CDTF">2025-04-11T14:37:48Z</dcterms:modified>
</cp:coreProperties>
</file>

<file path=docProps/custom.xml><?xml version="1.0" encoding="utf-8"?>
<Properties xmlns:vt="http://schemas.openxmlformats.org/officeDocument/2006/docPropsVTypes" xmlns="http://schemas.openxmlformats.org/officeDocument/2006/custom-properties">
  <property fmtid="{D5CDD505-2E9C-101B-9397-08002B2CF9AE}" pid="2" name="AlarmDate">
    <vt:filetime>2026-08-24T00:00:00Z</vt:filetime>
  </property>
  <property fmtid="{D5CDD505-2E9C-101B-9397-08002B2CF9AE}" pid="3" name="ArchivedDescription">
    <vt:lpwstr/>
  </property>
  <property fmtid="{D5CDD505-2E9C-101B-9397-08002B2CF9AE}" pid="4" name="ChangeDescription">
    <vt:lpwstr>Uppdaterade länkar till e-kursen</vt:lpwstr>
  </property>
  <property fmtid="{D5CDD505-2E9C-101B-9397-08002B2CF9AE}" pid="5" name="CreateDate">
    <vt:filetime>2025-04-07T10:55:11Z</vt:filetime>
  </property>
  <property fmtid="{D5CDD505-2E9C-101B-9397-08002B2CF9AE}" pid="6" name="Creator">
    <vt:lpwstr>Veronica Hermann</vt:lpwstr>
  </property>
  <property fmtid="{D5CDD505-2E9C-101B-9397-08002B2CF9AE}" pid="7" name="DocumentType">
    <vt:lpwstr>Information</vt:lpwstr>
  </property>
  <property fmtid="{D5CDD505-2E9C-101B-9397-08002B2CF9AE}" pid="8" name="Draft">
    <vt:i4>0</vt:i4>
  </property>
  <property fmtid="{D5CDD505-2E9C-101B-9397-08002B2CF9AE}" pid="9" name="IsCheckedOut">
    <vt:bool>false</vt:bool>
  </property>
  <property fmtid="{D5CDD505-2E9C-101B-9397-08002B2CF9AE}" pid="10" name="IsPublished">
    <vt:bool>true</vt:bool>
  </property>
  <property fmtid="{D5CDD505-2E9C-101B-9397-08002B2CF9AE}" pid="11" name="Metadata...och ange ämnesområde">
    <vt:lpwstr/>
  </property>
  <property fmtid="{D5CDD505-2E9C-101B-9397-08002B2CF9AE}" pid="12" name="Metadata...underval ämnesområde">
    <vt:lpwstr/>
  </property>
  <property fmtid="{D5CDD505-2E9C-101B-9397-08002B2CF9AE}" pid="13" name="MetadataÄgare">
    <vt:lpwstr>Stefaan de Maecker</vt:lpwstr>
  </property>
  <property fmtid="{D5CDD505-2E9C-101B-9397-08002B2CF9AE}" pid="14" name="MetadataÄr dokumentet för förtroendevalda politiker?">
    <vt:lpwstr>Nej</vt:lpwstr>
  </property>
  <property fmtid="{D5CDD505-2E9C-101B-9397-08002B2CF9AE}" pid="15" name="MetadataDokument ska bevaras (arkiveras)">
    <vt:lpwstr>False</vt:lpwstr>
  </property>
  <property fmtid="{D5CDD505-2E9C-101B-9397-08002B2CF9AE}" pid="16" name="MetadataDokument till gotland.se">
    <vt:lpwstr>True</vt:lpwstr>
  </property>
  <property fmtid="{D5CDD505-2E9C-101B-9397-08002B2CF9AE}" pid="17" name="MetadataEnhet">
    <vt:lpwstr>(e) Social välfärd</vt:lpwstr>
  </property>
  <property fmtid="{D5CDD505-2E9C-101B-9397-08002B2CF9AE}" pid="18" name="MetadataEv. webbadress/info gotland.se">
    <vt:lpwstr>https://gotland.se/vard-och-halsa/folkhalsa</vt:lpwstr>
  </property>
  <property fmtid="{D5CDD505-2E9C-101B-9397-08002B2CF9AE}" pid="19" name="MetadataFaktagranskare">
    <vt:lpwstr/>
  </property>
  <property fmtid="{D5CDD505-2E9C-101B-9397-08002B2CF9AE}" pid="20" name="MetadataFörfattare">
    <vt:lpwstr>Veronica Hermann</vt:lpwstr>
  </property>
  <property fmtid="{D5CDD505-2E9C-101B-9397-08002B2CF9AE}" pid="21" name="MetadataFörvaltning">
    <vt:lpwstr>Regionstyrelseförvaltningen RSF</vt:lpwstr>
  </property>
  <property fmtid="{D5CDD505-2E9C-101B-9397-08002B2CF9AE}" pid="22" name="MetadataFritext/Sökord">
    <vt:lpwstr>folkhälsa, diskussion</vt:lpwstr>
  </property>
  <property fmtid="{D5CDD505-2E9C-101B-9397-08002B2CF9AE}" pid="23" name="MetadataÖvergripande nivå">
    <vt:lpwstr>Regiongemensamma dokument</vt:lpwstr>
  </property>
  <property fmtid="{D5CDD505-2E9C-101B-9397-08002B2CF9AE}" pid="24" name="MetadataTjänster">
    <vt:lpwstr/>
  </property>
  <property fmtid="{D5CDD505-2E9C-101B-9397-08002B2CF9AE}" pid="25" name="MetadataUppdrag">
    <vt:lpwstr/>
  </property>
  <property fmtid="{D5CDD505-2E9C-101B-9397-08002B2CF9AE}" pid="26" name="MetadataVälj förvaltning...">
    <vt:lpwstr/>
  </property>
  <property fmtid="{D5CDD505-2E9C-101B-9397-08002B2CF9AE}" pid="27" name="MetadataVerksamhet/Avdelning">
    <vt:lpwstr>(a) Regional utveckling</vt:lpwstr>
  </property>
  <property fmtid="{D5CDD505-2E9C-101B-9397-08002B2CF9AE}" pid="28" name="MetadataW3D3 ärendenummer">
    <vt:lpwstr/>
  </property>
  <property fmtid="{D5CDD505-2E9C-101B-9397-08002B2CF9AE}" pid="29" name="Number">
    <vt:lpwstr>45903</vt:lpwstr>
  </property>
  <property fmtid="{D5CDD505-2E9C-101B-9397-08002B2CF9AE}" pid="30" name="Prefix">
    <vt:lpwstr>INF</vt:lpwstr>
  </property>
  <property fmtid="{D5CDD505-2E9C-101B-9397-08002B2CF9AE}" pid="31" name="PublishDate">
    <vt:filetime>2025-04-11T16:37:46Z</vt:filetime>
  </property>
  <property fmtid="{D5CDD505-2E9C-101B-9397-08002B2CF9AE}" pid="32" name="RoleÄgare">
    <vt:lpwstr>Stefaan de Maecker</vt:lpwstr>
  </property>
  <property fmtid="{D5CDD505-2E9C-101B-9397-08002B2CF9AE}" pid="33" name="RoleDistributör">
    <vt:lpwstr/>
  </property>
  <property fmtid="{D5CDD505-2E9C-101B-9397-08002B2CF9AE}" pid="34" name="RoleFaktagranskare">
    <vt:lpwstr/>
  </property>
  <property fmtid="{D5CDD505-2E9C-101B-9397-08002B2CF9AE}" pid="35" name="RoleFörfattare">
    <vt:lpwstr>Veronica Hermann</vt:lpwstr>
  </property>
  <property fmtid="{D5CDD505-2E9C-101B-9397-08002B2CF9AE}" pid="36" name="RoleFormer distributor role (From 2016.03 update)">
    <vt:lpwstr/>
  </property>
  <property fmtid="{D5CDD505-2E9C-101B-9397-08002B2CF9AE}" pid="37" name="RoleFörtroendevalda">
    <vt:lpwstr/>
  </property>
  <property fmtid="{D5CDD505-2E9C-101B-9397-08002B2CF9AE}" pid="38" name="RoleSkapare">
    <vt:lpwstr>Veronica Hermann</vt:lpwstr>
  </property>
  <property fmtid="{D5CDD505-2E9C-101B-9397-08002B2CF9AE}" pid="39" name="SecurityLevel">
    <vt:i4>1</vt:i4>
  </property>
  <property fmtid="{D5CDD505-2E9C-101B-9397-08002B2CF9AE}" pid="40" name="Title">
    <vt:lpwstr>Diskussionsunderlag till e-kursen Folkhälsa Gotland</vt:lpwstr>
  </property>
  <property fmtid="{D5CDD505-2E9C-101B-9397-08002B2CF9AE}" pid="41" name="Version">
    <vt:i4>3</vt:i4>
  </property>
</Properties>
</file>