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wmf" ContentType="image/x-wmf"/>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22.12-->
<p:presentation xmlns:r="http://schemas.openxmlformats.org/officeDocument/2006/relationships" xmlns:a="http://schemas.openxmlformats.org/drawingml/2006/main" xmlns:p="http://schemas.openxmlformats.org/presentationml/2006/main" saveSubsetFonts="1">
  <p:sldMasterIdLst>
    <p:sldMasterId id="2147483667" r:id="rId1"/>
  </p:sldMasterIdLst>
  <p:sldIdLst>
    <p:sldId id="260" r:id="rId2"/>
    <p:sldId id="261" r:id="rId3"/>
    <p:sldId id="265" r:id="rId4"/>
    <p:sldId id="266" r:id="rId5"/>
    <p:sldId id="262" r:id="rId6"/>
    <p:sldId id="270" r:id="rId7"/>
    <p:sldId id="271" r:id="rId8"/>
  </p:sldIdLst>
  <p:sldSz cx="9144000" cy="5143500" type="screen16x9"/>
  <p:notesSz cx="6799263" cy="9929813"/>
  <p:custDataLst>
    <p:tags r:id="rId9"/>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howGuides="1">
      <p:cViewPr varScale="1">
        <p:scale>
          <a:sx n="101" d="100"/>
          <a:sy n="101" d="100"/>
        </p:scale>
        <p:origin x="132" y="816"/>
      </p:cViewPr>
      <p:guideLst>
        <p:guide orient="horz" pos="162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heme" Target="theme/theme1.xml" /><Relationship Id="rId13"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tags" Target="tags/tag1.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extsida hel">
    <p:spTree>
      <p:nvGrpSpPr>
        <p:cNvPr id="1" name=""/>
        <p:cNvGrpSpPr/>
        <p:nvPr/>
      </p:nvGrpSpPr>
      <p:grpSpPr>
        <a:xfrm>
          <a:off x="0" y="0"/>
          <a:ext cx="0" cy="0"/>
        </a:xfrm>
      </p:grpSpPr>
      <p:sp>
        <p:nvSpPr>
          <p:cNvPr id="5" name="Rektangel 4"/>
          <p:cNvSpPr/>
          <p:nvPr userDrawn="1"/>
        </p:nvSpPr>
        <p:spPr>
          <a:xfrm>
            <a:off x="-1" y="0"/>
            <a:ext cx="489600" cy="49025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7" name="Rektangel 6"/>
          <p:cNvSpPr/>
          <p:nvPr userDrawn="1"/>
        </p:nvSpPr>
        <p:spPr>
          <a:xfrm>
            <a:off x="-1" y="490255"/>
            <a:ext cx="489600" cy="4653245"/>
          </a:xfrm>
          <a:prstGeom prst="rect">
            <a:avLst/>
          </a:prstGeom>
          <a:solidFill>
            <a:srgbClr val="E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9" name="Platshållare för innehåll 2"/>
          <p:cNvSpPr>
            <a:spLocks noGrp="1"/>
          </p:cNvSpPr>
          <p:nvPr>
            <p:ph sz="half" idx="1" hasCustomPrompt="1"/>
          </p:nvPr>
        </p:nvSpPr>
        <p:spPr>
          <a:xfrm>
            <a:off x="899592" y="1059582"/>
            <a:ext cx="7848872" cy="3240360"/>
          </a:xfrm>
          <a:prstGeom prst="rect">
            <a:avLst/>
          </a:prstGeom>
        </p:spPr>
        <p:txBody>
          <a:bodyPr lIns="0" tIns="0" rIns="0" bIns="0"/>
          <a:lstStyle>
            <a:lvl1pPr marL="0" indent="0" defTabSz="468000">
              <a:buFont typeface="Arial" pitchFamily="34" charset="0"/>
              <a:buNone/>
              <a:tabLst>
                <a:tab pos="288000"/>
              </a:tabLst>
              <a:defRPr sz="25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0"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3529138670"/>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Textsida delad">
    <p:spTree>
      <p:nvGrpSpPr>
        <p:cNvPr id="1" name=""/>
        <p:cNvGrpSpPr/>
        <p:nvPr/>
      </p:nvGrpSpPr>
      <p:grpSpPr>
        <a:xfrm>
          <a:off x="0" y="0"/>
          <a:ext cx="0" cy="0"/>
        </a:xfrm>
      </p:grpSpPr>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9" name="Platshållare för innehåll 2"/>
          <p:cNvSpPr>
            <a:spLocks noGrp="1"/>
          </p:cNvSpPr>
          <p:nvPr>
            <p:ph sz="half" idx="1" hasCustomPrompt="1"/>
          </p:nvPr>
        </p:nvSpPr>
        <p:spPr>
          <a:xfrm>
            <a:off x="899592"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1" name="Platshållare för innehåll 2"/>
          <p:cNvSpPr>
            <a:spLocks noGrp="1"/>
          </p:cNvSpPr>
          <p:nvPr>
            <p:ph sz="half" idx="11" hasCustomPrompt="1"/>
          </p:nvPr>
        </p:nvSpPr>
        <p:spPr>
          <a:xfrm>
            <a:off x="4716016"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4" name="Rektangel 13"/>
          <p:cNvSpPr/>
          <p:nvPr userDrawn="1"/>
        </p:nvSpPr>
        <p:spPr>
          <a:xfrm>
            <a:off x="-1" y="0"/>
            <a:ext cx="489600" cy="490255"/>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15" name="Rektangel 14"/>
          <p:cNvSpPr/>
          <p:nvPr userDrawn="1"/>
        </p:nvSpPr>
        <p:spPr>
          <a:xfrm>
            <a:off x="-2" y="490255"/>
            <a:ext cx="489600" cy="4653245"/>
          </a:xfrm>
          <a:prstGeom prst="rect">
            <a:avLst/>
          </a:prstGeom>
          <a:solidFill>
            <a:srgbClr val="009C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32927800"/>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Textsida hel">
    <p:spTree>
      <p:nvGrpSpPr>
        <p:cNvPr id="1" name=""/>
        <p:cNvGrpSpPr/>
        <p:nvPr/>
      </p:nvGrpSpPr>
      <p:grpSpPr>
        <a:xfrm>
          <a:off x="0" y="0"/>
          <a:ext cx="0" cy="0"/>
        </a:xfrm>
      </p:grpSpPr>
      <p:sp>
        <p:nvSpPr>
          <p:cNvPr id="5" name="Rektangel 4"/>
          <p:cNvSpPr/>
          <p:nvPr userDrawn="1"/>
        </p:nvSpPr>
        <p:spPr>
          <a:xfrm>
            <a:off x="-1" y="0"/>
            <a:ext cx="489600" cy="490255"/>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7" name="Rektangel 6"/>
          <p:cNvSpPr/>
          <p:nvPr userDrawn="1"/>
        </p:nvSpPr>
        <p:spPr>
          <a:xfrm>
            <a:off x="-1" y="490255"/>
            <a:ext cx="489600" cy="465324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11" name="Platshållare för innehåll 2"/>
          <p:cNvSpPr>
            <a:spLocks noGrp="1"/>
          </p:cNvSpPr>
          <p:nvPr>
            <p:ph sz="half" idx="1" hasCustomPrompt="1"/>
          </p:nvPr>
        </p:nvSpPr>
        <p:spPr>
          <a:xfrm>
            <a:off x="899592" y="1059582"/>
            <a:ext cx="7848872" cy="3240360"/>
          </a:xfrm>
          <a:prstGeom prst="rect">
            <a:avLst/>
          </a:prstGeom>
        </p:spPr>
        <p:txBody>
          <a:bodyPr lIns="0" tIns="0" rIns="0" bIns="0"/>
          <a:lstStyle>
            <a:lvl1pPr marL="0" indent="0" defTabSz="468000">
              <a:buFont typeface="Arial" pitchFamily="34" charset="0"/>
              <a:buNone/>
              <a:tabLst>
                <a:tab pos="288000"/>
              </a:tabLst>
              <a:defRPr sz="25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29874781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Textsida delad">
    <p:spTree>
      <p:nvGrpSpPr>
        <p:cNvPr id="1" name=""/>
        <p:cNvGrpSpPr/>
        <p:nvPr/>
      </p:nvGrpSpPr>
      <p:grpSpPr>
        <a:xfrm>
          <a:off x="0" y="0"/>
          <a:ext cx="0" cy="0"/>
        </a:xfrm>
      </p:grpSpPr>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9" name="Platshållare för innehåll 2"/>
          <p:cNvSpPr>
            <a:spLocks noGrp="1"/>
          </p:cNvSpPr>
          <p:nvPr>
            <p:ph sz="half" idx="1" hasCustomPrompt="1"/>
          </p:nvPr>
        </p:nvSpPr>
        <p:spPr>
          <a:xfrm>
            <a:off x="899592"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1" name="Platshållare för innehåll 2"/>
          <p:cNvSpPr>
            <a:spLocks noGrp="1"/>
          </p:cNvSpPr>
          <p:nvPr>
            <p:ph sz="half" idx="11" hasCustomPrompt="1"/>
          </p:nvPr>
        </p:nvSpPr>
        <p:spPr>
          <a:xfrm>
            <a:off x="4716016"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Rektangel 11"/>
          <p:cNvSpPr/>
          <p:nvPr userDrawn="1"/>
        </p:nvSpPr>
        <p:spPr>
          <a:xfrm>
            <a:off x="-1" y="0"/>
            <a:ext cx="489600" cy="490255"/>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13" name="Rektangel 12"/>
          <p:cNvSpPr/>
          <p:nvPr userDrawn="1"/>
        </p:nvSpPr>
        <p:spPr>
          <a:xfrm>
            <a:off x="-1" y="490255"/>
            <a:ext cx="489600" cy="465324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194559064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Helbild med bildtext">
    <p:spTree>
      <p:nvGrpSpPr>
        <p:cNvPr id="1" name=""/>
        <p:cNvGrpSpPr/>
        <p:nvPr/>
      </p:nvGrpSpPr>
      <p:grpSpPr>
        <a:xfrm>
          <a:off x="0" y="0"/>
          <a:ext cx="0" cy="0"/>
        </a:xfrm>
      </p:grpSpPr>
      <p:sp>
        <p:nvSpPr>
          <p:cNvPr id="11" name="Platshållare för bild 2"/>
          <p:cNvSpPr>
            <a:spLocks noGrp="1"/>
          </p:cNvSpPr>
          <p:nvPr>
            <p:ph type="pic" idx="10"/>
          </p:nvPr>
        </p:nvSpPr>
        <p:spPr>
          <a:xfrm>
            <a:off x="0" y="0"/>
            <a:ext cx="9144000" cy="5143500"/>
          </a:xfrm>
          <a:prstGeom prst="rect">
            <a:avLst/>
          </a:prstGeom>
        </p:spPr>
        <p:txBody>
          <a:bodyPr lIns="180000" tIns="180000" rIns="108000">
            <a:normAutofit/>
          </a:bodyPr>
          <a:lstStyle>
            <a:lvl1pPr marL="0" indent="0" algn="ctr">
              <a:buNone/>
              <a:defRPr sz="2000">
                <a:solidFill>
                  <a:schemeClr val="bg1">
                    <a:lumMod val="8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6" name="textruta 5"/>
          <p:cNvSpPr txBox="1"/>
          <p:nvPr userDrawn="1"/>
        </p:nvSpPr>
        <p:spPr>
          <a:xfrm>
            <a:off x="1691680" y="1275606"/>
            <a:ext cx="4248472" cy="1080120"/>
          </a:xfrm>
          <a:prstGeom prst="rect">
            <a:avLst/>
          </a:prstGeom>
        </p:spPr>
        <p:txBody>
          <a:bodyPr vert="horz" wrap="square" lIns="0" tIns="0" rIns="0" bIns="0" rtlCol="0" anchor="b" anchorCtr="0">
            <a:normAutofit/>
          </a:bodyPr>
          <a:lstStyle/>
          <a:p>
            <a:pPr marL="0" marR="0" indent="0" algn="l" defTabSz="914400" rtl="0" eaLnBrk="1" fontAlgn="auto" latinLnBrk="0" hangingPunct="1">
              <a:lnSpc>
                <a:spcPct val="100000"/>
              </a:lnSpc>
              <a:spcBef>
                <a:spcPct val="0"/>
              </a:spcBef>
              <a:spcAft>
                <a:spcPct val="0"/>
              </a:spcAft>
              <a:buClrTx/>
              <a:buSzTx/>
              <a:buFontTx/>
              <a:buNone/>
            </a:pPr>
            <a:endParaRPr kumimoji="0" lang="sv-SE" sz="1050" b="0" i="0" u="none" strike="noStrike" kern="1200" cap="none" spc="0" normalizeH="0" baseline="0" noProof="0" smtClean="0">
              <a:ln>
                <a:noFill/>
              </a:ln>
              <a:solidFill>
                <a:schemeClr val="tx1"/>
              </a:solidFill>
              <a:effectLst/>
              <a:uLnTx/>
              <a:uFillTx/>
              <a:latin typeface="+mj-lt"/>
              <a:ea typeface="+mj-ea"/>
              <a:cs typeface="+mj-cs"/>
            </a:endParaRPr>
          </a:p>
        </p:txBody>
      </p:sp>
      <p:sp>
        <p:nvSpPr>
          <p:cNvPr id="12" name="Platshållare för text 2"/>
          <p:cNvSpPr>
            <a:spLocks noGrp="1"/>
          </p:cNvSpPr>
          <p:nvPr>
            <p:ph type="body" sz="half" idx="2" hasCustomPrompt="1"/>
          </p:nvPr>
        </p:nvSpPr>
        <p:spPr>
          <a:xfrm>
            <a:off x="0" y="2708772"/>
            <a:ext cx="4932548" cy="1060112"/>
          </a:xfrm>
          <a:prstGeom prst="rect">
            <a:avLst/>
          </a:prstGeom>
          <a:solidFill>
            <a:schemeClr val="accent1">
              <a:alpha val="90000"/>
            </a:schemeClr>
          </a:solidFill>
        </p:spPr>
        <p:txBody>
          <a:bodyPr lIns="360000" tIns="108000" rIns="360000" bIns="108000" anchor="ctr" anchorCtr="0"/>
          <a:lstStyle>
            <a:lvl1pPr>
              <a:defRPr sz="1600">
                <a:solidFill>
                  <a:schemeClr val="bg1"/>
                </a:solidFill>
                <a:latin typeface="+mn-lt"/>
              </a:defRPr>
            </a:lvl1pPr>
          </a:lstStyle>
          <a:p>
            <a:pPr lvl="0"/>
            <a:r>
              <a:rPr lang="sv-SE" smtClean="0"/>
              <a:t>Skriv text här</a:t>
            </a:r>
          </a:p>
        </p:txBody>
      </p:sp>
      <p:sp>
        <p:nvSpPr>
          <p:cNvPr id="15" name="Platshållare för bild 5"/>
          <p:cNvSpPr>
            <a:spLocks noGrp="1"/>
          </p:cNvSpPr>
          <p:nvPr>
            <p:ph type="pic" sz="quarter" idx="12" hasCustomPrompt="1"/>
          </p:nvPr>
        </p:nvSpPr>
        <p:spPr>
          <a:xfrm>
            <a:off x="7390783" y="4388592"/>
            <a:ext cx="1396800" cy="540000"/>
          </a:xfrm>
          <a:prstGeom prst="rect">
            <a:avLst/>
          </a:prstGeom>
        </p:spPr>
        <p:txBody>
          <a:bodyPr lIns="0" tIns="0" rIns="0" bIns="0" anchor="ctr" anchorCtr="0">
            <a:normAutofit/>
          </a:bodyPr>
          <a:lstStyle>
            <a:lvl1pPr algn="ctr">
              <a:defRPr sz="700" baseline="0">
                <a:solidFill>
                  <a:schemeClr val="bg2">
                    <a:lumMod val="50000"/>
                  </a:schemeClr>
                </a:solidFill>
              </a:defRPr>
            </a:lvl1pPr>
          </a:lstStyle>
          <a:p>
            <a:r>
              <a:rPr lang="sv-SE" smtClean="0"/>
              <a:t>Klicka här för att montera Region Gotlands logotype i png-format. Finns att ladda ner på www.gotland.se/grafiskprofil</a:t>
            </a:r>
            <a:endParaRPr lang="sv-SE"/>
          </a:p>
        </p:txBody>
      </p:sp>
    </p:spTree>
    <p:extLst>
      <p:ext uri="{BB962C8B-B14F-4D97-AF65-F5344CB8AC3E}">
        <p14:creationId xmlns:p14="http://schemas.microsoft.com/office/powerpoint/2010/main" val="160713912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Bild med text till höger">
    <p:spTree>
      <p:nvGrpSpPr>
        <p:cNvPr id="1" name=""/>
        <p:cNvGrpSpPr/>
        <p:nvPr/>
      </p:nvGrpSpPr>
      <p:grpSpPr>
        <a:xfrm>
          <a:off x="0" y="0"/>
          <a:ext cx="0" cy="0"/>
        </a:xfrm>
      </p:grpSpPr>
      <p:sp>
        <p:nvSpPr>
          <p:cNvPr id="5" name="Platshållare för text 2"/>
          <p:cNvSpPr>
            <a:spLocks noGrp="1"/>
          </p:cNvSpPr>
          <p:nvPr>
            <p:ph type="body" sz="half" idx="2"/>
          </p:nvPr>
        </p:nvSpPr>
        <p:spPr>
          <a:xfrm>
            <a:off x="5144400" y="0"/>
            <a:ext cx="3999600" cy="5143500"/>
          </a:xfrm>
          <a:prstGeom prst="rect">
            <a:avLst/>
          </a:prstGeom>
          <a:solidFill>
            <a:schemeClr val="accent3"/>
          </a:solidFill>
        </p:spPr>
        <p:txBody>
          <a:bodyPr lIns="360000" tIns="360000" rIns="360000" bIns="360000" anchor="t" anchorCtr="0"/>
          <a:lstStyle>
            <a:lvl1pPr defTabSz="540000">
              <a:tabLst>
                <a:tab pos="252000"/>
              </a:tabLst>
              <a:defRPr sz="1800">
                <a:solidFill>
                  <a:schemeClr val="bg1"/>
                </a:solidFill>
                <a:latin typeface="+mn-lt"/>
              </a:defRPr>
            </a:lvl1pPr>
          </a:lstStyle>
          <a:p>
            <a:pPr lvl="0"/>
            <a:r>
              <a:rPr lang="sv-SE" smtClean="0"/>
              <a:t>Redigera format för bakgrundstext</a:t>
            </a:r>
          </a:p>
        </p:txBody>
      </p:sp>
      <p:sp>
        <p:nvSpPr>
          <p:cNvPr id="11" name="Platshållare för bild 2"/>
          <p:cNvSpPr>
            <a:spLocks noGrp="1"/>
          </p:cNvSpPr>
          <p:nvPr>
            <p:ph type="pic" idx="10"/>
          </p:nvPr>
        </p:nvSpPr>
        <p:spPr>
          <a:xfrm>
            <a:off x="0" y="0"/>
            <a:ext cx="5144400" cy="5143500"/>
          </a:xfrm>
          <a:prstGeom prst="rect">
            <a:avLst/>
          </a:prstGeom>
        </p:spPr>
        <p:txBody>
          <a:bodyPr lIns="180000" tIns="180000" rIns="108000">
            <a:normAutofit/>
          </a:bodyPr>
          <a:lstStyle>
            <a:lvl1pPr marL="0" indent="0" algn="ctr">
              <a:buNone/>
              <a:defRPr sz="2000">
                <a:solidFill>
                  <a:schemeClr val="tx1">
                    <a:lumMod val="20000"/>
                    <a:lumOff val="8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pic>
        <p:nvPicPr>
          <p:cNvPr id="8" name="Bildobjekt 7"/>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7390783" y="4389080"/>
            <a:ext cx="1396177" cy="539025"/>
          </a:xfrm>
          <a:prstGeom prst="rect">
            <a:avLst/>
          </a:prstGeom>
        </p:spPr>
      </p:pic>
    </p:spTree>
    <p:extLst>
      <p:ext uri="{BB962C8B-B14F-4D97-AF65-F5344CB8AC3E}">
        <p14:creationId xmlns:p14="http://schemas.microsoft.com/office/powerpoint/2010/main" val="1732167670"/>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Bild med text till vänster">
    <p:spTree>
      <p:nvGrpSpPr>
        <p:cNvPr id="1" name=""/>
        <p:cNvGrpSpPr/>
        <p:nvPr/>
      </p:nvGrpSpPr>
      <p:grpSpPr>
        <a:xfrm>
          <a:off x="0" y="0"/>
          <a:ext cx="0" cy="0"/>
        </a:xfrm>
      </p:grpSpPr>
      <p:sp>
        <p:nvSpPr>
          <p:cNvPr id="11" name="Platshållare för bild 2"/>
          <p:cNvSpPr>
            <a:spLocks noGrp="1"/>
          </p:cNvSpPr>
          <p:nvPr>
            <p:ph type="pic" idx="10"/>
          </p:nvPr>
        </p:nvSpPr>
        <p:spPr>
          <a:xfrm>
            <a:off x="3999600" y="0"/>
            <a:ext cx="5144400" cy="5143500"/>
          </a:xfrm>
          <a:prstGeom prst="rect">
            <a:avLst/>
          </a:prstGeom>
        </p:spPr>
        <p:txBody>
          <a:bodyPr lIns="180000" tIns="180000" rIns="108000">
            <a:normAutofit/>
          </a:bodyPr>
          <a:lstStyle>
            <a:lvl1pPr marL="0" indent="0" algn="ctr">
              <a:buNone/>
              <a:defRPr sz="2000">
                <a:solidFill>
                  <a:schemeClr val="tx1">
                    <a:lumMod val="20000"/>
                    <a:lumOff val="8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7" name="Platshållare för bild 5"/>
          <p:cNvSpPr>
            <a:spLocks noGrp="1"/>
          </p:cNvSpPr>
          <p:nvPr>
            <p:ph type="pic" sz="quarter" idx="12" hasCustomPrompt="1"/>
          </p:nvPr>
        </p:nvSpPr>
        <p:spPr>
          <a:xfrm>
            <a:off x="7390783" y="4388592"/>
            <a:ext cx="1396800" cy="540000"/>
          </a:xfrm>
          <a:prstGeom prst="rect">
            <a:avLst/>
          </a:prstGeom>
        </p:spPr>
        <p:txBody>
          <a:bodyPr lIns="0" tIns="0" rIns="0" bIns="0" anchor="ctr" anchorCtr="0">
            <a:normAutofit/>
          </a:bodyPr>
          <a:lstStyle>
            <a:lvl1pPr algn="ctr">
              <a:defRPr sz="700" baseline="0">
                <a:solidFill>
                  <a:schemeClr val="bg2">
                    <a:lumMod val="50000"/>
                  </a:schemeClr>
                </a:solidFill>
              </a:defRPr>
            </a:lvl1pPr>
          </a:lstStyle>
          <a:p>
            <a:r>
              <a:rPr lang="sv-SE" smtClean="0"/>
              <a:t>Klicka här för att montera Region Gotlands logotype i png-format. Finns att ladda ner på www.gotland.se/grafiskprofil</a:t>
            </a:r>
            <a:endParaRPr lang="sv-SE"/>
          </a:p>
        </p:txBody>
      </p:sp>
      <p:sp>
        <p:nvSpPr>
          <p:cNvPr id="5" name="Platshållare för text 2"/>
          <p:cNvSpPr>
            <a:spLocks noGrp="1"/>
          </p:cNvSpPr>
          <p:nvPr>
            <p:ph type="body" sz="half" idx="2"/>
          </p:nvPr>
        </p:nvSpPr>
        <p:spPr>
          <a:xfrm>
            <a:off x="0" y="0"/>
            <a:ext cx="3999600" cy="5143500"/>
          </a:xfrm>
          <a:prstGeom prst="rect">
            <a:avLst/>
          </a:prstGeom>
          <a:solidFill>
            <a:schemeClr val="accent4"/>
          </a:solidFill>
        </p:spPr>
        <p:txBody>
          <a:bodyPr lIns="360000" tIns="360000" rIns="360000" bIns="360000" anchor="t" anchorCtr="0"/>
          <a:lstStyle>
            <a:lvl1pPr defTabSz="540000">
              <a:tabLst>
                <a:tab pos="252000"/>
              </a:tabLst>
              <a:defRPr sz="1800">
                <a:solidFill>
                  <a:schemeClr val="bg1"/>
                </a:solidFill>
                <a:latin typeface="+mn-lt"/>
              </a:defRPr>
            </a:lvl1pPr>
          </a:lstStyle>
          <a:p>
            <a:pPr lvl="0"/>
            <a:r>
              <a:rPr lang="sv-SE" smtClean="0"/>
              <a:t>Redigera format för bakgrundstext</a:t>
            </a:r>
          </a:p>
        </p:txBody>
      </p:sp>
    </p:spTree>
    <p:extLst>
      <p:ext uri="{BB962C8B-B14F-4D97-AF65-F5344CB8AC3E}">
        <p14:creationId xmlns:p14="http://schemas.microsoft.com/office/powerpoint/2010/main" val="2562754514"/>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Tre bilder med bildtext">
    <p:spTree>
      <p:nvGrpSpPr>
        <p:cNvPr id="1" name=""/>
        <p:cNvGrpSpPr/>
        <p:nvPr/>
      </p:nvGrpSpPr>
      <p:grpSpPr>
        <a:xfrm>
          <a:off x="0" y="0"/>
          <a:ext cx="0" cy="0"/>
        </a:xfrm>
      </p:grpSpPr>
      <p:sp>
        <p:nvSpPr>
          <p:cNvPr id="11" name="Platshållare för bild 2"/>
          <p:cNvSpPr>
            <a:spLocks noGrp="1"/>
          </p:cNvSpPr>
          <p:nvPr>
            <p:ph type="pic" idx="10"/>
          </p:nvPr>
        </p:nvSpPr>
        <p:spPr>
          <a:xfrm>
            <a:off x="2570400" y="0"/>
            <a:ext cx="6573600" cy="5143500"/>
          </a:xfrm>
          <a:prstGeom prst="rect">
            <a:avLst/>
          </a:prstGeom>
        </p:spPr>
        <p:txBody>
          <a:bodyPr lIns="180000" tIns="180000" rIns="108000">
            <a:normAutofit/>
          </a:bodyPr>
          <a:lstStyle>
            <a:lvl1pPr marL="0" indent="0" algn="ctr">
              <a:buNone/>
              <a:defRPr sz="2000">
                <a:solidFill>
                  <a:schemeClr val="tx1">
                    <a:lumMod val="20000"/>
                    <a:lumOff val="8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8" name="Platshållare för bild 2"/>
          <p:cNvSpPr>
            <a:spLocks noGrp="1"/>
          </p:cNvSpPr>
          <p:nvPr>
            <p:ph type="pic" idx="13"/>
          </p:nvPr>
        </p:nvSpPr>
        <p:spPr>
          <a:xfrm>
            <a:off x="0" y="-5461"/>
            <a:ext cx="2570400" cy="2570400"/>
          </a:xfrm>
          <a:prstGeom prst="rect">
            <a:avLst/>
          </a:prstGeom>
        </p:spPr>
        <p:txBody>
          <a:bodyPr lIns="180000" tIns="180000" rIns="108000">
            <a:normAutofit/>
          </a:bodyPr>
          <a:lstStyle>
            <a:lvl1pPr marL="0" indent="0" algn="ctr">
              <a:buNone/>
              <a:defRPr sz="2000">
                <a:solidFill>
                  <a:schemeClr val="tx1">
                    <a:lumMod val="20000"/>
                    <a:lumOff val="8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10" name="Platshållare för bild 2"/>
          <p:cNvSpPr>
            <a:spLocks noGrp="1"/>
          </p:cNvSpPr>
          <p:nvPr>
            <p:ph type="pic" idx="14"/>
          </p:nvPr>
        </p:nvSpPr>
        <p:spPr>
          <a:xfrm>
            <a:off x="0" y="2564046"/>
            <a:ext cx="2570400" cy="2579453"/>
          </a:xfrm>
          <a:prstGeom prst="rect">
            <a:avLst/>
          </a:prstGeom>
        </p:spPr>
        <p:txBody>
          <a:bodyPr lIns="180000" tIns="180000" rIns="108000">
            <a:normAutofit/>
          </a:bodyPr>
          <a:lstStyle>
            <a:lvl1pPr marL="0" indent="0" algn="ctr">
              <a:buNone/>
              <a:defRPr sz="2000">
                <a:solidFill>
                  <a:schemeClr val="tx1">
                    <a:lumMod val="20000"/>
                    <a:lumOff val="8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14" name="Platshållare för text 2"/>
          <p:cNvSpPr>
            <a:spLocks noGrp="1"/>
          </p:cNvSpPr>
          <p:nvPr>
            <p:ph type="body" sz="half" idx="2" hasCustomPrompt="1"/>
          </p:nvPr>
        </p:nvSpPr>
        <p:spPr>
          <a:xfrm>
            <a:off x="4211452" y="843558"/>
            <a:ext cx="4932548" cy="1060112"/>
          </a:xfrm>
          <a:prstGeom prst="rect">
            <a:avLst/>
          </a:prstGeom>
          <a:solidFill>
            <a:srgbClr val="004B87">
              <a:alpha val="90000"/>
            </a:srgbClr>
          </a:solidFill>
        </p:spPr>
        <p:txBody>
          <a:bodyPr lIns="360000" tIns="108000" rIns="360000" bIns="108000" anchor="ctr" anchorCtr="0"/>
          <a:lstStyle>
            <a:lvl1pPr>
              <a:defRPr sz="1600">
                <a:solidFill>
                  <a:schemeClr val="bg1"/>
                </a:solidFill>
                <a:latin typeface="+mn-lt"/>
              </a:defRPr>
            </a:lvl1pPr>
          </a:lstStyle>
          <a:p>
            <a:pPr lvl="0"/>
            <a:r>
              <a:rPr lang="sv-SE" smtClean="0"/>
              <a:t>Skriv text här</a:t>
            </a:r>
          </a:p>
        </p:txBody>
      </p:sp>
      <p:sp>
        <p:nvSpPr>
          <p:cNvPr id="7" name="Platshållare för bild 5"/>
          <p:cNvSpPr>
            <a:spLocks noGrp="1"/>
          </p:cNvSpPr>
          <p:nvPr>
            <p:ph type="pic" sz="quarter" idx="12" hasCustomPrompt="1"/>
          </p:nvPr>
        </p:nvSpPr>
        <p:spPr>
          <a:xfrm>
            <a:off x="7390783" y="4388592"/>
            <a:ext cx="1396800" cy="540000"/>
          </a:xfrm>
          <a:prstGeom prst="rect">
            <a:avLst/>
          </a:prstGeom>
        </p:spPr>
        <p:txBody>
          <a:bodyPr lIns="0" tIns="0" rIns="0" bIns="0" anchor="ctr" anchorCtr="0">
            <a:normAutofit/>
          </a:bodyPr>
          <a:lstStyle>
            <a:lvl1pPr algn="ctr">
              <a:defRPr sz="700" baseline="0">
                <a:solidFill>
                  <a:schemeClr val="bg2">
                    <a:lumMod val="50000"/>
                  </a:schemeClr>
                </a:solidFill>
              </a:defRPr>
            </a:lvl1pPr>
          </a:lstStyle>
          <a:p>
            <a:r>
              <a:rPr lang="sv-SE" smtClean="0"/>
              <a:t>Klicka här för att montera Region Gotlands logotype i png-format. Finns att ladda ner på www.gotland.se/grafiskprofil</a:t>
            </a:r>
            <a:endParaRPr lang="sv-SE"/>
          </a:p>
        </p:txBody>
      </p:sp>
    </p:spTree>
    <p:extLst>
      <p:ext uri="{BB962C8B-B14F-4D97-AF65-F5344CB8AC3E}">
        <p14:creationId xmlns:p14="http://schemas.microsoft.com/office/powerpoint/2010/main" val="3787277315"/>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extsida delad">
    <p:spTree>
      <p:nvGrpSpPr>
        <p:cNvPr id="1" name=""/>
        <p:cNvGrpSpPr/>
        <p:nvPr/>
      </p:nvGrpSpPr>
      <p:grpSpPr>
        <a:xfrm>
          <a:off x="0" y="0"/>
          <a:ext cx="0" cy="0"/>
        </a:xfrm>
      </p:grpSpPr>
      <p:sp>
        <p:nvSpPr>
          <p:cNvPr id="5" name="Rektangel 4"/>
          <p:cNvSpPr/>
          <p:nvPr userDrawn="1"/>
        </p:nvSpPr>
        <p:spPr>
          <a:xfrm>
            <a:off x="-1" y="0"/>
            <a:ext cx="489600" cy="49025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7" name="Rektangel 6"/>
          <p:cNvSpPr/>
          <p:nvPr userDrawn="1"/>
        </p:nvSpPr>
        <p:spPr>
          <a:xfrm>
            <a:off x="-1" y="490255"/>
            <a:ext cx="489600" cy="4653245"/>
          </a:xfrm>
          <a:prstGeom prst="rect">
            <a:avLst/>
          </a:prstGeom>
          <a:solidFill>
            <a:srgbClr val="E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9" name="Platshållare för innehåll 2"/>
          <p:cNvSpPr>
            <a:spLocks noGrp="1"/>
          </p:cNvSpPr>
          <p:nvPr>
            <p:ph sz="half" idx="1" hasCustomPrompt="1"/>
          </p:nvPr>
        </p:nvSpPr>
        <p:spPr>
          <a:xfrm>
            <a:off x="899592"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1" name="Platshållare för innehåll 2"/>
          <p:cNvSpPr>
            <a:spLocks noGrp="1"/>
          </p:cNvSpPr>
          <p:nvPr>
            <p:ph sz="half" idx="11" hasCustomPrompt="1"/>
          </p:nvPr>
        </p:nvSpPr>
        <p:spPr>
          <a:xfrm>
            <a:off x="4716016"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308340025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extsida hel">
    <p:spTree>
      <p:nvGrpSpPr>
        <p:cNvPr id="1" name=""/>
        <p:cNvGrpSpPr/>
        <p:nvPr/>
      </p:nvGrpSpPr>
      <p:grpSpPr>
        <a:xfrm>
          <a:off x="0" y="0"/>
          <a:ext cx="0" cy="0"/>
        </a:xfrm>
      </p:grpSpPr>
      <p:sp>
        <p:nvSpPr>
          <p:cNvPr id="2"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5" name="Rektangel 4"/>
          <p:cNvSpPr/>
          <p:nvPr userDrawn="1"/>
        </p:nvSpPr>
        <p:spPr>
          <a:xfrm>
            <a:off x="-2" y="0"/>
            <a:ext cx="489600" cy="490255"/>
          </a:xfrm>
          <a:prstGeom prst="rect">
            <a:avLst/>
          </a:prstGeom>
          <a:solidFill>
            <a:srgbClr val="830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ktangel 6"/>
          <p:cNvSpPr/>
          <p:nvPr userDrawn="1"/>
        </p:nvSpPr>
        <p:spPr>
          <a:xfrm>
            <a:off x="0" y="490255"/>
            <a:ext cx="489600" cy="4653245"/>
          </a:xfrm>
          <a:prstGeom prst="rect">
            <a:avLst/>
          </a:prstGeom>
          <a:solidFill>
            <a:srgbClr val="C60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Platshållare för innehåll 2"/>
          <p:cNvSpPr>
            <a:spLocks noGrp="1"/>
          </p:cNvSpPr>
          <p:nvPr>
            <p:ph sz="half" idx="1" hasCustomPrompt="1"/>
          </p:nvPr>
        </p:nvSpPr>
        <p:spPr>
          <a:xfrm>
            <a:off x="899592" y="1059582"/>
            <a:ext cx="7848872" cy="3240360"/>
          </a:xfrm>
          <a:prstGeom prst="rect">
            <a:avLst/>
          </a:prstGeom>
        </p:spPr>
        <p:txBody>
          <a:bodyPr lIns="0" tIns="0" rIns="0" bIns="0"/>
          <a:lstStyle>
            <a:lvl1pPr marL="0" indent="0" defTabSz="468000">
              <a:buFont typeface="Arial" pitchFamily="34" charset="0"/>
              <a:buNone/>
              <a:tabLst>
                <a:tab pos="288000"/>
              </a:tabLst>
              <a:defRPr sz="25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9"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extsida delad">
    <p:spTree>
      <p:nvGrpSpPr>
        <p:cNvPr id="1" name=""/>
        <p:cNvGrpSpPr/>
        <p:nvPr/>
      </p:nvGrpSpPr>
      <p:grpSpPr>
        <a:xfrm>
          <a:off x="0" y="0"/>
          <a:ext cx="0" cy="0"/>
        </a:xfrm>
      </p:grpSpPr>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9" name="Platshållare för innehåll 2"/>
          <p:cNvSpPr>
            <a:spLocks noGrp="1"/>
          </p:cNvSpPr>
          <p:nvPr>
            <p:ph sz="half" idx="1" hasCustomPrompt="1"/>
          </p:nvPr>
        </p:nvSpPr>
        <p:spPr>
          <a:xfrm>
            <a:off x="899592"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1" name="Platshållare för innehåll 2"/>
          <p:cNvSpPr>
            <a:spLocks noGrp="1"/>
          </p:cNvSpPr>
          <p:nvPr>
            <p:ph sz="half" idx="11" hasCustomPrompt="1"/>
          </p:nvPr>
        </p:nvSpPr>
        <p:spPr>
          <a:xfrm>
            <a:off x="4716016"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Rektangel 11"/>
          <p:cNvSpPr/>
          <p:nvPr userDrawn="1"/>
        </p:nvSpPr>
        <p:spPr>
          <a:xfrm>
            <a:off x="-2" y="0"/>
            <a:ext cx="489600" cy="490255"/>
          </a:xfrm>
          <a:prstGeom prst="rect">
            <a:avLst/>
          </a:prstGeom>
          <a:solidFill>
            <a:srgbClr val="830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userDrawn="1"/>
        </p:nvSpPr>
        <p:spPr>
          <a:xfrm>
            <a:off x="0" y="490255"/>
            <a:ext cx="489600" cy="4653245"/>
          </a:xfrm>
          <a:prstGeom prst="rect">
            <a:avLst/>
          </a:prstGeom>
          <a:solidFill>
            <a:srgbClr val="C60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169904911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Textsida hel">
    <p:spTree>
      <p:nvGrpSpPr>
        <p:cNvPr id="1" name=""/>
        <p:cNvGrpSpPr/>
        <p:nvPr/>
      </p:nvGrpSpPr>
      <p:grpSpPr>
        <a:xfrm>
          <a:off x="0" y="0"/>
          <a:ext cx="0" cy="0"/>
        </a:xfrm>
      </p:grpSpPr>
      <p:sp>
        <p:nvSpPr>
          <p:cNvPr id="5" name="Rektangel 4"/>
          <p:cNvSpPr/>
          <p:nvPr userDrawn="1"/>
        </p:nvSpPr>
        <p:spPr>
          <a:xfrm>
            <a:off x="-1" y="0"/>
            <a:ext cx="489600" cy="490255"/>
          </a:xfrm>
          <a:prstGeom prst="rect">
            <a:avLst/>
          </a:prstGeom>
          <a:solidFill>
            <a:srgbClr val="0078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7" name="Rektangel 6"/>
          <p:cNvSpPr/>
          <p:nvPr userDrawn="1"/>
        </p:nvSpPr>
        <p:spPr>
          <a:xfrm>
            <a:off x="-1" y="490255"/>
            <a:ext cx="489600" cy="4653245"/>
          </a:xfrm>
          <a:prstGeom prst="rect">
            <a:avLst/>
          </a:prstGeom>
          <a:solidFill>
            <a:srgbClr val="00B1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11" name="Platshållare för innehåll 2"/>
          <p:cNvSpPr>
            <a:spLocks noGrp="1"/>
          </p:cNvSpPr>
          <p:nvPr>
            <p:ph sz="half" idx="1" hasCustomPrompt="1"/>
          </p:nvPr>
        </p:nvSpPr>
        <p:spPr>
          <a:xfrm>
            <a:off x="899592" y="1059582"/>
            <a:ext cx="7848872" cy="3240360"/>
          </a:xfrm>
          <a:prstGeom prst="rect">
            <a:avLst/>
          </a:prstGeom>
        </p:spPr>
        <p:txBody>
          <a:bodyPr lIns="0" tIns="0" rIns="0" bIns="0"/>
          <a:lstStyle>
            <a:lvl1pPr marL="0" indent="0" defTabSz="468000">
              <a:buFont typeface="Arial" pitchFamily="34" charset="0"/>
              <a:buNone/>
              <a:tabLst>
                <a:tab pos="288000"/>
              </a:tabLst>
              <a:defRPr sz="25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1329910730"/>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Textsida delad">
    <p:spTree>
      <p:nvGrpSpPr>
        <p:cNvPr id="1" name=""/>
        <p:cNvGrpSpPr/>
        <p:nvPr/>
      </p:nvGrpSpPr>
      <p:grpSpPr>
        <a:xfrm>
          <a:off x="0" y="0"/>
          <a:ext cx="0" cy="0"/>
        </a:xfrm>
      </p:grpSpPr>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9" name="Platshållare för innehåll 2"/>
          <p:cNvSpPr>
            <a:spLocks noGrp="1"/>
          </p:cNvSpPr>
          <p:nvPr>
            <p:ph sz="half" idx="1" hasCustomPrompt="1"/>
          </p:nvPr>
        </p:nvSpPr>
        <p:spPr>
          <a:xfrm>
            <a:off x="899592"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1" name="Platshållare för innehåll 2"/>
          <p:cNvSpPr>
            <a:spLocks noGrp="1"/>
          </p:cNvSpPr>
          <p:nvPr>
            <p:ph sz="half" idx="11" hasCustomPrompt="1"/>
          </p:nvPr>
        </p:nvSpPr>
        <p:spPr>
          <a:xfrm>
            <a:off x="4716016"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4" name="Rektangel 13"/>
          <p:cNvSpPr/>
          <p:nvPr userDrawn="1"/>
        </p:nvSpPr>
        <p:spPr>
          <a:xfrm>
            <a:off x="-1" y="0"/>
            <a:ext cx="489600" cy="490255"/>
          </a:xfrm>
          <a:prstGeom prst="rect">
            <a:avLst/>
          </a:prstGeom>
          <a:solidFill>
            <a:srgbClr val="0078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15" name="Rektangel 14"/>
          <p:cNvSpPr/>
          <p:nvPr userDrawn="1"/>
        </p:nvSpPr>
        <p:spPr>
          <a:xfrm>
            <a:off x="-1" y="490255"/>
            <a:ext cx="489600" cy="4653245"/>
          </a:xfrm>
          <a:prstGeom prst="rect">
            <a:avLst/>
          </a:prstGeom>
          <a:solidFill>
            <a:srgbClr val="00B1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1668397838"/>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Textsida hel">
    <p:spTree>
      <p:nvGrpSpPr>
        <p:cNvPr id="1" name=""/>
        <p:cNvGrpSpPr/>
        <p:nvPr/>
      </p:nvGrpSpPr>
      <p:grpSpPr>
        <a:xfrm>
          <a:off x="0" y="0"/>
          <a:ext cx="0" cy="0"/>
        </a:xfrm>
      </p:grpSpPr>
      <p:sp>
        <p:nvSpPr>
          <p:cNvPr id="5" name="Rektangel 4"/>
          <p:cNvSpPr/>
          <p:nvPr userDrawn="1"/>
        </p:nvSpPr>
        <p:spPr>
          <a:xfrm>
            <a:off x="-1" y="0"/>
            <a:ext cx="489600" cy="490255"/>
          </a:xfrm>
          <a:prstGeom prst="rect">
            <a:avLst/>
          </a:prstGeom>
          <a:solidFill>
            <a:srgbClr val="FF67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7" name="Rektangel 6"/>
          <p:cNvSpPr/>
          <p:nvPr userDrawn="1"/>
        </p:nvSpPr>
        <p:spPr>
          <a:xfrm>
            <a:off x="-2" y="490255"/>
            <a:ext cx="489600" cy="4653245"/>
          </a:xfrm>
          <a:prstGeom prst="rect">
            <a:avLst/>
          </a:prstGeom>
          <a:solidFill>
            <a:srgbClr val="FFB8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11" name="Platshållare för innehåll 2"/>
          <p:cNvSpPr>
            <a:spLocks noGrp="1"/>
          </p:cNvSpPr>
          <p:nvPr>
            <p:ph sz="half" idx="1" hasCustomPrompt="1"/>
          </p:nvPr>
        </p:nvSpPr>
        <p:spPr>
          <a:xfrm>
            <a:off x="899592" y="1059582"/>
            <a:ext cx="7848872" cy="3240360"/>
          </a:xfrm>
          <a:prstGeom prst="rect">
            <a:avLst/>
          </a:prstGeom>
        </p:spPr>
        <p:txBody>
          <a:bodyPr lIns="0" tIns="0" rIns="0" bIns="0"/>
          <a:lstStyle>
            <a:lvl1pPr marL="0" indent="0" defTabSz="468000">
              <a:buFont typeface="Arial" pitchFamily="34" charset="0"/>
              <a:buNone/>
              <a:tabLst>
                <a:tab pos="288000"/>
              </a:tabLst>
              <a:defRPr sz="25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275861586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Textsida delad">
    <p:spTree>
      <p:nvGrpSpPr>
        <p:cNvPr id="1" name=""/>
        <p:cNvGrpSpPr/>
        <p:nvPr/>
      </p:nvGrpSpPr>
      <p:grpSpPr>
        <a:xfrm>
          <a:off x="0" y="0"/>
          <a:ext cx="0" cy="0"/>
        </a:xfrm>
      </p:grpSpPr>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9" name="Platshållare för innehåll 2"/>
          <p:cNvSpPr>
            <a:spLocks noGrp="1"/>
          </p:cNvSpPr>
          <p:nvPr>
            <p:ph sz="half" idx="1" hasCustomPrompt="1"/>
          </p:nvPr>
        </p:nvSpPr>
        <p:spPr>
          <a:xfrm>
            <a:off x="899592"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1" name="Platshållare för innehåll 2"/>
          <p:cNvSpPr>
            <a:spLocks noGrp="1"/>
          </p:cNvSpPr>
          <p:nvPr>
            <p:ph sz="half" idx="11" hasCustomPrompt="1"/>
          </p:nvPr>
        </p:nvSpPr>
        <p:spPr>
          <a:xfrm>
            <a:off x="4716016" y="1059582"/>
            <a:ext cx="3528392" cy="3240360"/>
          </a:xfrm>
          <a:prstGeom prst="rect">
            <a:avLst/>
          </a:prstGeom>
        </p:spPr>
        <p:txBody>
          <a:bodyPr lIns="0" tIns="0" rIns="0" bIns="0"/>
          <a:lstStyle>
            <a:lvl1pPr marL="0" indent="-180000">
              <a:buFont typeface="Arial" pitchFamily="34" charset="0"/>
              <a:buNone/>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Rektangel 11"/>
          <p:cNvSpPr/>
          <p:nvPr userDrawn="1"/>
        </p:nvSpPr>
        <p:spPr>
          <a:xfrm>
            <a:off x="-1" y="0"/>
            <a:ext cx="489600" cy="490255"/>
          </a:xfrm>
          <a:prstGeom prst="rect">
            <a:avLst/>
          </a:prstGeom>
          <a:solidFill>
            <a:srgbClr val="FF67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13" name="Rektangel 12"/>
          <p:cNvSpPr/>
          <p:nvPr userDrawn="1"/>
        </p:nvSpPr>
        <p:spPr>
          <a:xfrm>
            <a:off x="-2" y="490255"/>
            <a:ext cx="489600" cy="4653245"/>
          </a:xfrm>
          <a:prstGeom prst="rect">
            <a:avLst/>
          </a:prstGeom>
          <a:solidFill>
            <a:srgbClr val="FFB8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1296229584"/>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Textsida hel">
    <p:spTree>
      <p:nvGrpSpPr>
        <p:cNvPr id="1" name=""/>
        <p:cNvGrpSpPr/>
        <p:nvPr/>
      </p:nvGrpSpPr>
      <p:grpSpPr>
        <a:xfrm>
          <a:off x="0" y="0"/>
          <a:ext cx="0" cy="0"/>
        </a:xfrm>
      </p:grpSpPr>
      <p:sp>
        <p:nvSpPr>
          <p:cNvPr id="5" name="Rektangel 4"/>
          <p:cNvSpPr/>
          <p:nvPr userDrawn="1"/>
        </p:nvSpPr>
        <p:spPr>
          <a:xfrm>
            <a:off x="-1" y="0"/>
            <a:ext cx="489600" cy="490255"/>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007864"/>
              </a:solidFill>
            </a:endParaRPr>
          </a:p>
        </p:txBody>
      </p:sp>
      <p:sp>
        <p:nvSpPr>
          <p:cNvPr id="7" name="Rektangel 6"/>
          <p:cNvSpPr/>
          <p:nvPr userDrawn="1"/>
        </p:nvSpPr>
        <p:spPr>
          <a:xfrm>
            <a:off x="-2" y="490255"/>
            <a:ext cx="489600" cy="4653245"/>
          </a:xfrm>
          <a:prstGeom prst="rect">
            <a:avLst/>
          </a:prstGeom>
          <a:solidFill>
            <a:srgbClr val="009C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p:cNvSpPr>
            <a:spLocks noGrp="1"/>
          </p:cNvSpPr>
          <p:nvPr>
            <p:ph type="title" hasCustomPrompt="1"/>
          </p:nvPr>
        </p:nvSpPr>
        <p:spPr>
          <a:xfrm>
            <a:off x="899592" y="384214"/>
            <a:ext cx="7848872" cy="576064"/>
          </a:xfrm>
          <a:prstGeom prst="rect">
            <a:avLst/>
          </a:prstGeom>
        </p:spPr>
        <p:txBody>
          <a:bodyPr lIns="0" tIns="0" rIns="0" bIns="0" anchor="ctr" anchorCtr="0"/>
          <a:lstStyle>
            <a:lvl1pPr>
              <a:defRPr sz="3800">
                <a:solidFill>
                  <a:schemeClr val="tx1">
                    <a:lumMod val="75000"/>
                  </a:schemeClr>
                </a:solidFill>
              </a:defRPr>
            </a:lvl1pPr>
          </a:lstStyle>
          <a:p>
            <a:r>
              <a:rPr lang="sv-SE" smtClean="0"/>
              <a:t>Skriv en rubrik</a:t>
            </a:r>
            <a:endParaRPr lang="sv-SE"/>
          </a:p>
        </p:txBody>
      </p:sp>
      <p:sp>
        <p:nvSpPr>
          <p:cNvPr id="11" name="Platshållare för innehåll 2"/>
          <p:cNvSpPr>
            <a:spLocks noGrp="1"/>
          </p:cNvSpPr>
          <p:nvPr>
            <p:ph sz="half" idx="1" hasCustomPrompt="1"/>
          </p:nvPr>
        </p:nvSpPr>
        <p:spPr>
          <a:xfrm>
            <a:off x="899592" y="1059582"/>
            <a:ext cx="7848872" cy="3240360"/>
          </a:xfrm>
          <a:prstGeom prst="rect">
            <a:avLst/>
          </a:prstGeom>
        </p:spPr>
        <p:txBody>
          <a:bodyPr lIns="0" tIns="0" rIns="0" bIns="0"/>
          <a:lstStyle>
            <a:lvl1pPr marL="0" indent="0" defTabSz="468000">
              <a:buFont typeface="Arial" pitchFamily="34" charset="0"/>
              <a:buNone/>
              <a:tabLst>
                <a:tab pos="288000"/>
              </a:tabLst>
              <a:defRPr sz="25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Skriv en text eller infoga ett objekt genom att klicka på en av ikonerna i mitten.</a:t>
            </a:r>
            <a:endParaRPr lang="sv-SE"/>
          </a:p>
        </p:txBody>
      </p:sp>
      <p:sp>
        <p:nvSpPr>
          <p:cNvPr id="12" name="Platshållare för text 5"/>
          <p:cNvSpPr>
            <a:spLocks noGrp="1"/>
          </p:cNvSpPr>
          <p:nvPr>
            <p:ph type="body" sz="quarter" idx="10" hasCustomPrompt="1"/>
          </p:nvPr>
        </p:nvSpPr>
        <p:spPr>
          <a:xfrm>
            <a:off x="899592" y="4515966"/>
            <a:ext cx="5780088" cy="412626"/>
          </a:xfrm>
          <a:prstGeom prst="rect">
            <a:avLst/>
          </a:prstGeom>
        </p:spPr>
        <p:txBody>
          <a:bodyPr lIns="0" tIns="0" rIns="0" bIns="0" anchor="b"/>
          <a:lstStyle>
            <a:lvl1pPr algn="l">
              <a:defRPr sz="1000"/>
            </a:lvl1pPr>
          </a:lstStyle>
          <a:p>
            <a:pPr algn="l"/>
            <a:r>
              <a:rPr lang="sv-SE" smtClean="0"/>
              <a:t>Lägg till avsändare här</a:t>
            </a:r>
          </a:p>
        </p:txBody>
      </p:sp>
    </p:spTree>
    <p:extLst>
      <p:ext uri="{BB962C8B-B14F-4D97-AF65-F5344CB8AC3E}">
        <p14:creationId xmlns:p14="http://schemas.microsoft.com/office/powerpoint/2010/main" val="708959"/>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image" Target="../media/image2.wmf" /><Relationship Id="rId18"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p:bg>
      <p:bgRef idx="1001">
        <a:schemeClr val="bg1"/>
      </p:bgRef>
    </p:bg>
    <p:spTree>
      <p:nvGrpSpPr>
        <p:cNvPr id="1" name=""/>
        <p:cNvGrpSpPr/>
        <p:nvPr/>
      </p:nvGrpSpPr>
      <p:grpSpPr>
        <a:xfrm>
          <a:off x="0" y="0"/>
          <a:ext cx="0" cy="0"/>
        </a:xfrm>
      </p:grpSpPr>
      <p:pic>
        <p:nvPicPr>
          <p:cNvPr id="6" name="Bildobjekt 5" descr="REGION GOTLAND.wmf"/>
          <p:cNvPicPr>
            <a:picLocks noChangeAspect="1"/>
          </p:cNvPicPr>
          <p:nvPr userDrawn="1"/>
        </p:nvPicPr>
        <p:blipFill>
          <a:blip r:embed="rId17"/>
          <a:stretch>
            <a:fillRect/>
          </a:stretch>
        </p:blipFill>
        <p:spPr>
          <a:xfrm>
            <a:off x="7390783" y="4388592"/>
            <a:ext cx="1396176" cy="540000"/>
          </a:xfrm>
          <a:prstGeom prst="rect">
            <a:avLst/>
          </a:prstGeom>
        </p:spPr>
      </p:pic>
    </p:spTree>
  </p:cSld>
  <p:clrMap bg1="lt1" tx1="dk1" bg2="lt2" tx2="dk2" accent1="accent1" accent2="accent2" accent3="accent3" accent4="accent4" accent5="accent5" accent6="accent6" hlink="hlink" folHlink="folHlink"/>
  <p:sldLayoutIdLst>
    <p:sldLayoutId id="2147483680" r:id="rId1"/>
    <p:sldLayoutId id="2147483682" r:id="rId2"/>
    <p:sldLayoutId id="2147483675" r:id="rId3"/>
    <p:sldLayoutId id="2147483683" r:id="rId4"/>
    <p:sldLayoutId id="2147483677" r:id="rId5"/>
    <p:sldLayoutId id="2147483684" r:id="rId6"/>
    <p:sldLayoutId id="2147483678" r:id="rId7"/>
    <p:sldLayoutId id="2147483685" r:id="rId8"/>
    <p:sldLayoutId id="2147483679" r:id="rId9"/>
    <p:sldLayoutId id="2147483686" r:id="rId10"/>
    <p:sldLayoutId id="2147483681" r:id="rId11"/>
    <p:sldLayoutId id="2147483687" r:id="rId12"/>
    <p:sldLayoutId id="2147483705" r:id="rId13"/>
    <p:sldLayoutId id="2147483706" r:id="rId14"/>
    <p:sldLayoutId id="2147483707" r:id="rId15"/>
    <p:sldLayoutId id="2147483708" r:id="rId16"/>
  </p:sldLayoutIdLst>
  <p:transition/>
  <p:timing/>
  <p:txStyles>
    <p:titleStyle>
      <a:lvl1pPr algn="l" defTabSz="914400" rtl="0" eaLnBrk="1" latinLnBrk="0" hangingPunct="1">
        <a:spcBef>
          <a:spcPct val="0"/>
        </a:spcBef>
        <a:buNone/>
        <a:defRPr sz="4400" kern="1200">
          <a:solidFill>
            <a:schemeClr val="accent3"/>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5.xml" /><Relationship Id="rId2" Type="http://schemas.openxmlformats.org/officeDocument/2006/relationships/image" Target="../media/image3.jpeg" /><Relationship Id="rId3" Type="http://schemas.openxmlformats.org/officeDocument/2006/relationships/hyperlink" Target="https://regiongotland.grade.se/LuvitPortal/activities/onlinecoursedetails.aspx?inapp=1&amp;courseid=5268" TargetMode="External" /><Relationship Id="rId4" Type="http://schemas.openxmlformats.org/officeDocument/2006/relationships/hyperlink" Target="https://regiongotland.grade.se/Extern/activities/onlinecoursedetails_ext.aspx?inapp=1&amp;courseid=5268" TargetMode="Externa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5.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hyperlink" Target="https://gotland.se/vard-och-halsa/folkhalsa/faktorer-som-paverkar-folkhalsan" TargetMode="External" /><Relationship Id="rId3" Type="http://schemas.openxmlformats.org/officeDocument/2006/relationships/hyperlink" Target="https://samarbetswebb.gotland.se/rg/samarbetswebb/for-utforare-inom-vard/snabbguide---nar-ohalsan-beror-pa-mer-an-medicinska-orsaker" TargetMode="Externa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hyperlink" Target="http://www.gotland.se/folkhalsostatistik" TargetMode="Externa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5" name="Rektangel med rundade hörn 24"/>
          <p:cNvSpPr/>
          <p:nvPr/>
        </p:nvSpPr>
        <p:spPr>
          <a:xfrm>
            <a:off x="4171250" y="732933"/>
            <a:ext cx="4835400" cy="720080"/>
          </a:xfrm>
          <a:prstGeom prst="roundRect">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a:off x="269849" y="2041271"/>
            <a:ext cx="3555781" cy="30162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text 3"/>
          <p:cNvSpPr>
            <a:spLocks noGrp="1"/>
          </p:cNvSpPr>
          <p:nvPr>
            <p:ph type="body" sz="half" idx="2"/>
          </p:nvPr>
        </p:nvSpPr>
        <p:spPr>
          <a:xfrm>
            <a:off x="0" y="-14746"/>
            <a:ext cx="3999600" cy="5158245"/>
          </a:xfrm>
        </p:spPr>
        <p:txBody>
          <a:bodyPr/>
          <a:lstStyle/>
          <a:p>
            <a:pPr algn="ctr"/>
            <a:r>
              <a:rPr lang="sv-SE" b="1" smtClean="0"/>
              <a:t>Diskussionsunderlag för gruppsamtal utifrån </a:t>
            </a:r>
          </a:p>
          <a:p>
            <a:pPr algn="ctr"/>
            <a:r>
              <a:rPr lang="sv-SE" b="1" smtClean="0"/>
              <a:t>e-kursen </a:t>
            </a:r>
          </a:p>
          <a:p>
            <a:pPr algn="ctr"/>
            <a:r>
              <a:rPr lang="sv-SE" b="1" smtClean="0"/>
              <a:t>Folkhälsa på Gotland</a:t>
            </a:r>
            <a:endParaRPr lang="sv-SE" b="1"/>
          </a:p>
          <a:p>
            <a:endParaRPr lang="sv-SE" smtClean="0"/>
          </a:p>
          <a:p>
            <a:endParaRPr lang="sv-SE"/>
          </a:p>
        </p:txBody>
      </p:sp>
      <p:sp>
        <p:nvSpPr>
          <p:cNvPr id="11" name="Rektangel 10"/>
          <p:cNvSpPr/>
          <p:nvPr/>
        </p:nvSpPr>
        <p:spPr>
          <a:xfrm>
            <a:off x="4165599" y="1477694"/>
            <a:ext cx="4978401" cy="4585871"/>
          </a:xfrm>
          <a:prstGeom prst="rect">
            <a:avLst/>
          </a:prstGeom>
        </p:spPr>
        <p:txBody>
          <a:bodyPr wrap="square">
            <a:spAutoFit/>
          </a:bodyPr>
          <a:lstStyle/>
          <a:p>
            <a:endParaRPr lang="sv-SE" sz="500">
              <a:solidFill>
                <a:schemeClr val="tx2"/>
              </a:solidFill>
            </a:endParaRPr>
          </a:p>
          <a:p>
            <a:r>
              <a:rPr lang="sv-SE" sz="1100" smtClean="0">
                <a:solidFill>
                  <a:schemeClr val="tx2"/>
                </a:solidFill>
              </a:rPr>
              <a:t>Ett förslag är att samtalet genomförs på APT eller annat möte (minst 40-60 minuter) efter att alla i arbetsgruppen har genomfört kursen inom en bestämd tidsperiod. Och att uppföljande diskussion också bokas in efter några veckor. </a:t>
            </a:r>
          </a:p>
          <a:p>
            <a:endParaRPr lang="sv-SE" sz="500">
              <a:solidFill>
                <a:schemeClr val="tx2"/>
              </a:solidFill>
            </a:endParaRPr>
          </a:p>
          <a:p>
            <a:r>
              <a:rPr lang="sv-SE" sz="1200" u="sng" smtClean="0">
                <a:solidFill>
                  <a:schemeClr val="tx2"/>
                </a:solidFill>
              </a:rPr>
              <a:t>Förslag på upplägg av samtalet: </a:t>
            </a:r>
          </a:p>
          <a:p>
            <a:r>
              <a:rPr lang="sv-SE" sz="1200" smtClean="0">
                <a:solidFill>
                  <a:schemeClr val="tx2"/>
                </a:solidFill>
              </a:rPr>
              <a:t>1.  Enhetschefen eller annan utsedd samtalsledare inleder med </a:t>
            </a:r>
          </a:p>
          <a:p>
            <a:r>
              <a:rPr lang="sv-SE" sz="1200">
                <a:solidFill>
                  <a:schemeClr val="tx2"/>
                </a:solidFill>
              </a:rPr>
              <a:t> </a:t>
            </a:r>
            <a:r>
              <a:rPr lang="sv-SE" sz="1200" smtClean="0">
                <a:solidFill>
                  <a:schemeClr val="tx2"/>
                </a:solidFill>
              </a:rPr>
              <a:t>    att gå igenom bild 1-3 som ger en kort </a:t>
            </a:r>
            <a:r>
              <a:rPr lang="sv-SE" sz="1200">
                <a:solidFill>
                  <a:schemeClr val="tx2"/>
                </a:solidFill>
              </a:rPr>
              <a:t>å</a:t>
            </a:r>
            <a:r>
              <a:rPr lang="sv-SE" sz="1200" smtClean="0">
                <a:solidFill>
                  <a:schemeClr val="tx2"/>
                </a:solidFill>
              </a:rPr>
              <a:t>terblick om innehållet i </a:t>
            </a:r>
          </a:p>
          <a:p>
            <a:r>
              <a:rPr lang="sv-SE" sz="1200" smtClean="0">
                <a:solidFill>
                  <a:schemeClr val="tx2"/>
                </a:solidFill>
              </a:rPr>
              <a:t>     kursen. </a:t>
            </a:r>
            <a:r>
              <a:rPr lang="sv-SE" sz="1200" i="1" smtClean="0">
                <a:solidFill>
                  <a:schemeClr val="tx2"/>
                </a:solidFill>
              </a:rPr>
              <a:t>Tidsåtgång cirka 10 minuter.</a:t>
            </a:r>
          </a:p>
          <a:p>
            <a:endParaRPr lang="sv-SE" sz="200" smtClean="0">
              <a:solidFill>
                <a:schemeClr val="tx2"/>
              </a:solidFill>
            </a:endParaRPr>
          </a:p>
          <a:p>
            <a:pPr marL="228600" indent="-228600">
              <a:buFontTx/>
              <a:buAutoNum type="arabicPeriod" startAt="2"/>
            </a:pPr>
            <a:r>
              <a:rPr lang="sv-SE" sz="1200" smtClean="0">
                <a:solidFill>
                  <a:schemeClr val="tx2"/>
                </a:solidFill>
              </a:rPr>
              <a:t>Diskussion om tankar och insikter utifrån kursen och om insatser som kan göras på enheten för att bidrar </a:t>
            </a:r>
            <a:r>
              <a:rPr lang="sv-SE" sz="1200">
                <a:solidFill>
                  <a:schemeClr val="tx2"/>
                </a:solidFill>
              </a:rPr>
              <a:t>till </a:t>
            </a:r>
            <a:r>
              <a:rPr lang="sv-SE" sz="1200" smtClean="0">
                <a:solidFill>
                  <a:schemeClr val="tx2"/>
                </a:solidFill>
              </a:rPr>
              <a:t>minskade skillnader </a:t>
            </a:r>
            <a:r>
              <a:rPr lang="sv-SE" sz="1200">
                <a:solidFill>
                  <a:schemeClr val="tx2"/>
                </a:solidFill>
              </a:rPr>
              <a:t>i hälsa mellan olika grupper </a:t>
            </a:r>
            <a:r>
              <a:rPr lang="sv-SE" sz="1200" smtClean="0">
                <a:solidFill>
                  <a:schemeClr val="tx2"/>
                </a:solidFill>
              </a:rPr>
              <a:t>i befolkningen. Samtalet </a:t>
            </a:r>
            <a:r>
              <a:rPr lang="sv-SE" sz="1200">
                <a:solidFill>
                  <a:schemeClr val="tx2"/>
                </a:solidFill>
              </a:rPr>
              <a:t>kan </a:t>
            </a:r>
            <a:r>
              <a:rPr lang="sv-SE" sz="1200" smtClean="0">
                <a:solidFill>
                  <a:schemeClr val="tx2"/>
                </a:solidFill>
              </a:rPr>
              <a:t>göras utan </a:t>
            </a:r>
            <a:r>
              <a:rPr lang="sv-SE" sz="1200">
                <a:solidFill>
                  <a:schemeClr val="tx2"/>
                </a:solidFill>
              </a:rPr>
              <a:t>särskilda </a:t>
            </a:r>
            <a:r>
              <a:rPr lang="sv-SE" sz="1200" smtClean="0">
                <a:solidFill>
                  <a:schemeClr val="tx2"/>
                </a:solidFill>
              </a:rPr>
              <a:t>frågeställningar </a:t>
            </a:r>
            <a:r>
              <a:rPr lang="sv-SE" sz="1200">
                <a:solidFill>
                  <a:schemeClr val="tx2"/>
                </a:solidFill>
              </a:rPr>
              <a:t>eller </a:t>
            </a:r>
            <a:r>
              <a:rPr lang="sv-SE" sz="1200" smtClean="0">
                <a:solidFill>
                  <a:schemeClr val="tx2"/>
                </a:solidFill>
              </a:rPr>
              <a:t>med stöd </a:t>
            </a:r>
            <a:r>
              <a:rPr lang="sv-SE" sz="1200">
                <a:solidFill>
                  <a:schemeClr val="tx2"/>
                </a:solidFill>
              </a:rPr>
              <a:t>av </a:t>
            </a:r>
            <a:r>
              <a:rPr lang="sv-SE" sz="1200" smtClean="0">
                <a:solidFill>
                  <a:schemeClr val="tx2"/>
                </a:solidFill>
              </a:rPr>
              <a:t>bild 4 och 5. </a:t>
            </a:r>
          </a:p>
          <a:p>
            <a:r>
              <a:rPr lang="sv-SE" sz="1200">
                <a:solidFill>
                  <a:schemeClr val="tx2"/>
                </a:solidFill>
              </a:rPr>
              <a:t> </a:t>
            </a:r>
            <a:r>
              <a:rPr lang="sv-SE" sz="1200" smtClean="0">
                <a:solidFill>
                  <a:schemeClr val="tx2"/>
                </a:solidFill>
              </a:rPr>
              <a:t>    </a:t>
            </a:r>
            <a:r>
              <a:rPr lang="sv-SE" sz="1200" i="1">
                <a:solidFill>
                  <a:schemeClr val="tx2"/>
                </a:solidFill>
              </a:rPr>
              <a:t>Avsatt tid bestäms av enhetschef. </a:t>
            </a:r>
          </a:p>
          <a:p>
            <a:endParaRPr lang="sv-SE" sz="200" i="1">
              <a:solidFill>
                <a:schemeClr val="tx2"/>
              </a:solidFill>
            </a:endParaRPr>
          </a:p>
          <a:p>
            <a:r>
              <a:rPr lang="sv-SE" sz="1200" smtClean="0">
                <a:solidFill>
                  <a:schemeClr val="tx2"/>
                </a:solidFill>
              </a:rPr>
              <a:t>3. Diskussion </a:t>
            </a:r>
            <a:r>
              <a:rPr lang="sv-SE" sz="1200">
                <a:solidFill>
                  <a:schemeClr val="tx2"/>
                </a:solidFill>
              </a:rPr>
              <a:t>om hur samtal om jämlik hälsa kan hållas </a:t>
            </a:r>
            <a:r>
              <a:rPr lang="sv-SE" sz="1200" smtClean="0">
                <a:solidFill>
                  <a:schemeClr val="tx2"/>
                </a:solidFill>
              </a:rPr>
              <a:t>levande i </a:t>
            </a:r>
          </a:p>
          <a:p>
            <a:r>
              <a:rPr lang="sv-SE" sz="1200">
                <a:solidFill>
                  <a:schemeClr val="tx2"/>
                </a:solidFill>
              </a:rPr>
              <a:t> </a:t>
            </a:r>
            <a:r>
              <a:rPr lang="sv-SE" sz="1200" smtClean="0">
                <a:solidFill>
                  <a:schemeClr val="tx2"/>
                </a:solidFill>
              </a:rPr>
              <a:t>   arbetsgruppen. Eventuellt beslut om insatser och hur de kan </a:t>
            </a:r>
          </a:p>
          <a:p>
            <a:r>
              <a:rPr lang="sv-SE" sz="1200">
                <a:solidFill>
                  <a:schemeClr val="tx2"/>
                </a:solidFill>
              </a:rPr>
              <a:t> </a:t>
            </a:r>
            <a:r>
              <a:rPr lang="sv-SE" sz="1200" smtClean="0">
                <a:solidFill>
                  <a:schemeClr val="tx2"/>
                </a:solidFill>
              </a:rPr>
              <a:t>   följas upp. Stöd kan tas vid behov tas av bild 6.</a:t>
            </a:r>
          </a:p>
          <a:p>
            <a:r>
              <a:rPr lang="sv-SE" sz="1200" i="1">
                <a:solidFill>
                  <a:schemeClr val="tx2"/>
                </a:solidFill>
              </a:rPr>
              <a:t> </a:t>
            </a:r>
            <a:r>
              <a:rPr lang="sv-SE" sz="1200" i="1" smtClean="0">
                <a:solidFill>
                  <a:schemeClr val="tx2"/>
                </a:solidFill>
              </a:rPr>
              <a:t>   </a:t>
            </a:r>
            <a:r>
              <a:rPr lang="sv-SE" sz="1200" i="1">
                <a:solidFill>
                  <a:schemeClr val="tx2"/>
                </a:solidFill>
              </a:rPr>
              <a:t>Avsatt tid bestäms av enhetschef. </a:t>
            </a:r>
            <a:endParaRPr lang="sv-SE" sz="1200" i="1" smtClean="0">
              <a:solidFill>
                <a:schemeClr val="tx2"/>
              </a:solidFill>
            </a:endParaRPr>
          </a:p>
          <a:p>
            <a:endParaRPr lang="sv-SE" sz="500" i="1" smtClean="0">
              <a:solidFill>
                <a:schemeClr val="tx2"/>
              </a:solidFill>
            </a:endParaRPr>
          </a:p>
          <a:p>
            <a:endParaRPr lang="sv-SE" sz="200" i="1" smtClean="0">
              <a:solidFill>
                <a:schemeClr val="tx2"/>
              </a:solidFill>
            </a:endParaRPr>
          </a:p>
          <a:p>
            <a:r>
              <a:rPr lang="sv-SE" sz="1200" smtClean="0">
                <a:solidFill>
                  <a:schemeClr val="tx2"/>
                </a:solidFill>
              </a:rPr>
              <a:t>4. Uppföljande diskussion inom några veckor. </a:t>
            </a:r>
            <a:r>
              <a:rPr lang="sv-SE" sz="1200" i="1" smtClean="0">
                <a:solidFill>
                  <a:schemeClr val="tx2"/>
                </a:solidFill>
              </a:rPr>
              <a:t>Bokas in av enhetschef. </a:t>
            </a:r>
            <a:endParaRPr lang="sv-SE" sz="1200" smtClean="0">
              <a:solidFill>
                <a:schemeClr val="tx2"/>
              </a:solidFill>
            </a:endParaRPr>
          </a:p>
          <a:p>
            <a:endParaRPr lang="sv-SE" sz="1200">
              <a:solidFill>
                <a:schemeClr val="tx2"/>
              </a:solidFill>
            </a:endParaRPr>
          </a:p>
          <a:p>
            <a:endParaRPr lang="sv-SE" sz="1200" smtClean="0">
              <a:solidFill>
                <a:schemeClr val="tx2"/>
              </a:solidFill>
            </a:endParaRPr>
          </a:p>
          <a:p>
            <a:endParaRPr lang="sv-SE" sz="1400" smtClean="0">
              <a:solidFill>
                <a:schemeClr val="tx2"/>
              </a:solidFill>
            </a:endParaRPr>
          </a:p>
          <a:p>
            <a:endParaRPr lang="sv-SE" sz="1400" smtClean="0">
              <a:solidFill>
                <a:schemeClr val="tx2"/>
              </a:solidFill>
            </a:endParaRPr>
          </a:p>
        </p:txBody>
      </p:sp>
      <p:sp>
        <p:nvSpPr>
          <p:cNvPr id="12" name="Rektangel 11"/>
          <p:cNvSpPr/>
          <p:nvPr/>
        </p:nvSpPr>
        <p:spPr>
          <a:xfrm>
            <a:off x="4008070" y="123478"/>
            <a:ext cx="5024626" cy="584775"/>
          </a:xfrm>
          <a:prstGeom prst="rect">
            <a:avLst/>
          </a:prstGeom>
        </p:spPr>
        <p:txBody>
          <a:bodyPr wrap="square">
            <a:spAutoFit/>
          </a:bodyPr>
          <a:lstStyle/>
          <a:p>
            <a:pPr algn="ctr"/>
            <a:r>
              <a:rPr lang="sv-SE" sz="1600">
                <a:solidFill>
                  <a:schemeClr val="tx2"/>
                </a:solidFill>
              </a:rPr>
              <a:t>Gruppsamtal om folkhälsa, påverkande faktorer och hälsoklyftor</a:t>
            </a:r>
          </a:p>
        </p:txBody>
      </p:sp>
      <p:sp>
        <p:nvSpPr>
          <p:cNvPr id="17" name="Rektangel 16"/>
          <p:cNvSpPr/>
          <p:nvPr/>
        </p:nvSpPr>
        <p:spPr>
          <a:xfrm>
            <a:off x="188676" y="1732926"/>
            <a:ext cx="3718126" cy="32674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9" name="Rektangel 18"/>
          <p:cNvSpPr/>
          <p:nvPr/>
        </p:nvSpPr>
        <p:spPr>
          <a:xfrm>
            <a:off x="4174069" y="708253"/>
            <a:ext cx="4867097" cy="769441"/>
          </a:xfrm>
          <a:prstGeom prst="rect">
            <a:avLst/>
          </a:prstGeom>
          <a:ln>
            <a:noFill/>
          </a:ln>
        </p:spPr>
        <p:txBody>
          <a:bodyPr wrap="square">
            <a:spAutoFit/>
          </a:bodyPr>
          <a:lstStyle/>
          <a:p>
            <a:r>
              <a:rPr lang="sv-SE" sz="1100" i="1" smtClean="0">
                <a:solidFill>
                  <a:schemeClr val="tx2"/>
                </a:solidFill>
              </a:rPr>
              <a:t>Syftet med samtalet är att reflektera över folkhälsan och </a:t>
            </a:r>
            <a:r>
              <a:rPr lang="sv-SE" sz="1100" i="1">
                <a:solidFill>
                  <a:schemeClr val="tx2"/>
                </a:solidFill>
              </a:rPr>
              <a:t>hälsoklyftor på Gotland och diskutera hur enheten kan bidra </a:t>
            </a:r>
            <a:r>
              <a:rPr lang="sv-SE" sz="1100" i="1" smtClean="0">
                <a:solidFill>
                  <a:schemeClr val="tx2"/>
                </a:solidFill>
              </a:rPr>
              <a:t>till </a:t>
            </a:r>
            <a:r>
              <a:rPr lang="sv-SE" sz="1100" i="1">
                <a:solidFill>
                  <a:schemeClr val="tx2"/>
                </a:solidFill>
              </a:rPr>
              <a:t>förbättrad folkhälsa och </a:t>
            </a:r>
            <a:r>
              <a:rPr lang="sv-SE" sz="1100" i="1" smtClean="0">
                <a:solidFill>
                  <a:schemeClr val="tx2"/>
                </a:solidFill>
              </a:rPr>
              <a:t>minskade skillnader i hälsa mellan olika grupper befolkningen. Om möjligt och utifrån behov görs också en plan för vidare arbete med detta. </a:t>
            </a:r>
          </a:p>
        </p:txBody>
      </p:sp>
      <p:pic>
        <p:nvPicPr>
          <p:cNvPr id="14" name="Bildobjekt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2534" y="4680827"/>
            <a:ext cx="826483" cy="319574"/>
          </a:xfrm>
          <a:prstGeom prst="rect">
            <a:avLst/>
          </a:prstGeom>
        </p:spPr>
      </p:pic>
      <p:sp>
        <p:nvSpPr>
          <p:cNvPr id="15" name="textruta 14"/>
          <p:cNvSpPr txBox="1"/>
          <p:nvPr/>
        </p:nvSpPr>
        <p:spPr>
          <a:xfrm>
            <a:off x="459210" y="1563638"/>
            <a:ext cx="914400" cy="1440160"/>
          </a:xfrm>
          <a:prstGeom prst="rect">
            <a:avLst/>
          </a:prstGeom>
        </p:spPr>
        <p:txBody>
          <a:bodyPr vert="horz" wrap="none" lIns="0" tIns="0" rIns="0" bIns="0" rtlCol="0" anchor="b" anchorCtr="0">
            <a:normAutofit/>
          </a:bodyPr>
          <a:lstStyle/>
          <a:p>
            <a:pPr marL="0" marR="0" indent="0" algn="l" defTabSz="914400" rtl="0" eaLnBrk="1" fontAlgn="auto" latinLnBrk="0" hangingPunct="1">
              <a:lnSpc>
                <a:spcPct val="100000"/>
              </a:lnSpc>
              <a:spcBef>
                <a:spcPct val="0"/>
              </a:spcBef>
              <a:spcAft>
                <a:spcPct val="0"/>
              </a:spcAft>
              <a:buClrTx/>
              <a:buSzTx/>
              <a:buFontTx/>
              <a:buNone/>
            </a:pPr>
            <a:r>
              <a:rPr kumimoji="0" lang="sv-SE" sz="1600" b="0" i="0" u="none" strike="noStrike" kern="1200" cap="none" spc="0" normalizeH="0" baseline="0" noProof="0" smtClean="0">
                <a:ln>
                  <a:noFill/>
                </a:ln>
                <a:solidFill>
                  <a:schemeClr val="tx2"/>
                </a:solidFill>
                <a:effectLst/>
                <a:uLnTx/>
                <a:uFillTx/>
                <a:latin typeface="+mj-lt"/>
                <a:ea typeface="+mj-ea"/>
                <a:cs typeface="+mj-cs"/>
              </a:rPr>
              <a:t>E-kursen nås via:</a:t>
            </a:r>
            <a:r>
              <a:rPr kumimoji="0" lang="sv-SE" sz="1600" b="0" i="0" u="none" strike="noStrike" kern="1200" cap="none" spc="0" normalizeH="0" noProof="0" smtClean="0">
                <a:ln>
                  <a:noFill/>
                </a:ln>
                <a:solidFill>
                  <a:schemeClr val="tx2"/>
                </a:solidFill>
                <a:effectLst/>
                <a:uLnTx/>
                <a:uFillTx/>
                <a:latin typeface="+mj-lt"/>
                <a:ea typeface="+mj-ea"/>
                <a:cs typeface="+mj-cs"/>
              </a:rPr>
              <a:t> </a:t>
            </a:r>
          </a:p>
          <a:p>
            <a:pPr marL="0" marR="0" indent="0" algn="l" defTabSz="914400" rtl="0" eaLnBrk="1" fontAlgn="auto" latinLnBrk="0" hangingPunct="1">
              <a:lnSpc>
                <a:spcPct val="100000"/>
              </a:lnSpc>
              <a:spcBef>
                <a:spcPct val="0"/>
              </a:spcBef>
              <a:spcAft>
                <a:spcPct val="0"/>
              </a:spcAft>
              <a:buClrTx/>
              <a:buSzTx/>
              <a:buFontTx/>
              <a:buNone/>
            </a:pPr>
            <a:endParaRPr lang="sv-SE" sz="1050">
              <a:solidFill>
                <a:schemeClr val="tx2"/>
              </a:solidFill>
              <a:latin typeface="+mj-lt"/>
              <a:ea typeface="+mj-ea"/>
              <a:cs typeface="+mj-cs"/>
            </a:endParaRPr>
          </a:p>
          <a:p>
            <a:pPr marL="285750" indent="-285750">
              <a:spcBef>
                <a:spcPct val="0"/>
              </a:spcBef>
              <a:buFont typeface="Arial" pitchFamily="34" charset="0"/>
              <a:buChar char="•"/>
            </a:pPr>
            <a:r>
              <a:rPr kumimoji="0" lang="sv-SE" sz="1400" b="0" i="0" u="none" strike="noStrike" kern="1200" cap="none" spc="0" normalizeH="0" noProof="0" smtClean="0">
                <a:ln>
                  <a:noFill/>
                </a:ln>
                <a:solidFill>
                  <a:schemeClr val="tx2"/>
                </a:solidFill>
                <a:effectLst/>
                <a:uLnTx/>
                <a:uFillTx/>
                <a:latin typeface="+mj-lt"/>
                <a:ea typeface="+mj-ea"/>
                <a:cs typeface="+mj-cs"/>
                <a:hlinkClick r:id="rId3"/>
              </a:rPr>
              <a:t>Region Gotlands Kompetensportal </a:t>
            </a:r>
            <a:endParaRPr kumimoji="0" lang="sv-SE" sz="1400" b="0" i="0" u="none" strike="noStrike" kern="1200" cap="none" spc="0" normalizeH="0" noProof="0" smtClean="0">
              <a:ln>
                <a:noFill/>
              </a:ln>
              <a:solidFill>
                <a:schemeClr val="tx2"/>
              </a:solidFill>
              <a:effectLst/>
              <a:uLnTx/>
              <a:uFillTx/>
              <a:latin typeface="+mj-lt"/>
              <a:ea typeface="+mj-ea"/>
              <a:cs typeface="+mj-cs"/>
            </a:endParaRPr>
          </a:p>
          <a:p>
            <a:pPr>
              <a:spcBef>
                <a:spcPct val="0"/>
              </a:spcBef>
            </a:pPr>
            <a:r>
              <a:rPr kumimoji="0" lang="sv-SE" sz="1200" b="0" i="0" u="none" strike="noStrike" kern="1200" cap="none" spc="0" normalizeH="0" noProof="0" smtClean="0">
                <a:ln>
                  <a:noFill/>
                </a:ln>
                <a:solidFill>
                  <a:schemeClr val="tx2"/>
                </a:solidFill>
                <a:effectLst/>
                <a:uLnTx/>
                <a:uFillTx/>
                <a:latin typeface="+mj-lt"/>
                <a:ea typeface="+mj-ea"/>
                <a:cs typeface="+mj-cs"/>
              </a:rPr>
              <a:t> </a:t>
            </a:r>
            <a:endParaRPr kumimoji="0" lang="sv-SE" sz="1200" b="0" i="0" u="none" strike="noStrike" kern="1200" cap="none" spc="0" normalizeH="0" noProof="0" smtClean="0">
              <a:ln>
                <a:noFill/>
              </a:ln>
              <a:solidFill>
                <a:schemeClr val="tx2"/>
              </a:solidFill>
              <a:effectLst/>
              <a:uLnTx/>
              <a:uFillTx/>
              <a:latin typeface="+mj-lt"/>
              <a:ea typeface="+mj-ea"/>
              <a:cs typeface="+mj-cs"/>
            </a:endParaRPr>
          </a:p>
          <a:p>
            <a:pPr marL="285750" indent="-285750">
              <a:spcBef>
                <a:spcPct val="0"/>
              </a:spcBef>
              <a:buFont typeface="Arial" pitchFamily="34" charset="0"/>
              <a:buChar char="•"/>
            </a:pPr>
            <a:r>
              <a:rPr lang="sv-SE" sz="1400" smtClean="0">
                <a:solidFill>
                  <a:schemeClr val="tx2"/>
                </a:solidFill>
                <a:latin typeface="+mj-lt"/>
                <a:ea typeface="+mj-ea"/>
                <a:cs typeface="+mj-cs"/>
                <a:hlinkClick r:id="rId4"/>
              </a:rPr>
              <a:t>Extern länk till kursen </a:t>
            </a:r>
            <a:endParaRPr kumimoji="0" lang="sv-SE" sz="1400" b="0" i="0" u="none" strike="noStrike" kern="1200" cap="none" spc="0" normalizeH="0" noProof="0" smtClean="0">
              <a:ln>
                <a:noFill/>
              </a:ln>
              <a:solidFill>
                <a:schemeClr val="tx2"/>
              </a:solidFill>
              <a:effectLst/>
              <a:uLnTx/>
              <a:uFillTx/>
              <a:latin typeface="+mj-lt"/>
              <a:ea typeface="+mj-ea"/>
              <a:cs typeface="+mj-cs"/>
            </a:endParaRPr>
          </a:p>
          <a:p>
            <a:pPr marR="0" algn="l" defTabSz="914400" rtl="0" eaLnBrk="1" fontAlgn="auto" latinLnBrk="0" hangingPunct="1">
              <a:lnSpc>
                <a:spcPct val="100000"/>
              </a:lnSpc>
              <a:spcBef>
                <a:spcPct val="0"/>
              </a:spcBef>
              <a:spcAft>
                <a:spcPct val="0"/>
              </a:spcAft>
              <a:buClrTx/>
              <a:buSzTx/>
            </a:pPr>
            <a:r>
              <a:rPr kumimoji="0" lang="sv-SE" sz="1050" b="0" i="0" u="none" strike="noStrike" kern="1200" cap="none" spc="0" normalizeH="0" noProof="0" smtClean="0">
                <a:ln>
                  <a:noFill/>
                </a:ln>
                <a:solidFill>
                  <a:schemeClr val="tx1"/>
                </a:solidFill>
                <a:effectLst/>
                <a:uLnTx/>
                <a:uFillTx/>
                <a:latin typeface="+mj-lt"/>
                <a:ea typeface="+mj-ea"/>
                <a:cs typeface="+mj-cs"/>
              </a:rPr>
              <a:t> </a:t>
            </a:r>
            <a:endParaRPr kumimoji="0" lang="sv-SE" sz="1050" b="0" i="0" u="none" strike="noStrike" kern="1200" cap="none" spc="0" normalizeH="0" baseline="0" noProof="0" smtClean="0">
              <a:ln>
                <a:noFill/>
              </a:ln>
              <a:solidFill>
                <a:schemeClr val="tx1"/>
              </a:solidFill>
              <a:effectLst/>
              <a:uLnTx/>
              <a:uFillTx/>
              <a:latin typeface="+mj-lt"/>
              <a:ea typeface="+mj-ea"/>
              <a:cs typeface="+mj-cs"/>
            </a:endParaRPr>
          </a:p>
        </p:txBody>
      </p:sp>
      <p:sp>
        <p:nvSpPr>
          <p:cNvPr id="16" name="Rektangel 15"/>
          <p:cNvSpPr/>
          <p:nvPr/>
        </p:nvSpPr>
        <p:spPr>
          <a:xfrm>
            <a:off x="341320" y="2935192"/>
            <a:ext cx="3366584" cy="2062103"/>
          </a:xfrm>
          <a:prstGeom prst="rect">
            <a:avLst/>
          </a:prstGeom>
        </p:spPr>
        <p:txBody>
          <a:bodyPr wrap="square">
            <a:spAutoFit/>
          </a:bodyPr>
          <a:lstStyle/>
          <a:p>
            <a:r>
              <a:rPr lang="sv-SE" sz="1200">
                <a:solidFill>
                  <a:schemeClr val="tx2"/>
                </a:solidFill>
              </a:rPr>
              <a:t>Kursen är i första hand riktad till </a:t>
            </a:r>
            <a:r>
              <a:rPr lang="sv-SE" sz="1200" smtClean="0">
                <a:solidFill>
                  <a:schemeClr val="tx2"/>
                </a:solidFill>
              </a:rPr>
              <a:t>medarbetare på </a:t>
            </a:r>
            <a:r>
              <a:rPr lang="sv-SE" sz="1200">
                <a:solidFill>
                  <a:schemeClr val="tx2"/>
                </a:solidFill>
              </a:rPr>
              <a:t>Gotland inom primärvård och </a:t>
            </a:r>
            <a:r>
              <a:rPr lang="sv-SE" sz="1200" smtClean="0">
                <a:solidFill>
                  <a:schemeClr val="tx2"/>
                </a:solidFill>
              </a:rPr>
              <a:t>barn- </a:t>
            </a:r>
            <a:r>
              <a:rPr lang="sv-SE" sz="1200">
                <a:solidFill>
                  <a:schemeClr val="tx2"/>
                </a:solidFill>
              </a:rPr>
              <a:t>och </a:t>
            </a:r>
            <a:r>
              <a:rPr lang="sv-SE" sz="1200" smtClean="0">
                <a:solidFill>
                  <a:schemeClr val="tx2"/>
                </a:solidFill>
              </a:rPr>
              <a:t>elevhälsan i Region Gotland och i elevhälsan i friskolorna. </a:t>
            </a:r>
          </a:p>
          <a:p>
            <a:endParaRPr lang="sv-SE" sz="1000" smtClean="0">
              <a:solidFill>
                <a:schemeClr val="tx2"/>
              </a:solidFill>
            </a:endParaRPr>
          </a:p>
          <a:p>
            <a:r>
              <a:rPr lang="sv-SE" sz="1000" smtClean="0">
                <a:solidFill>
                  <a:schemeClr val="tx2"/>
                </a:solidFill>
              </a:rPr>
              <a:t>Med primärvård avses i detta sammanhang arbete </a:t>
            </a:r>
            <a:r>
              <a:rPr lang="sv-SE" sz="1000">
                <a:solidFill>
                  <a:schemeClr val="tx2"/>
                </a:solidFill>
              </a:rPr>
              <a:t>på vårdcentral, i hemsjukvård, </a:t>
            </a:r>
            <a:r>
              <a:rPr lang="sv-SE" sz="1000" smtClean="0">
                <a:solidFill>
                  <a:schemeClr val="tx2"/>
                </a:solidFill>
              </a:rPr>
              <a:t>i rehabilitering, på </a:t>
            </a:r>
            <a:r>
              <a:rPr lang="sv-SE" sz="1000">
                <a:solidFill>
                  <a:schemeClr val="tx2"/>
                </a:solidFill>
              </a:rPr>
              <a:t>ungdomsmottagning, </a:t>
            </a:r>
            <a:r>
              <a:rPr lang="sv-SE" sz="1000" smtClean="0">
                <a:solidFill>
                  <a:schemeClr val="tx2"/>
                </a:solidFill>
              </a:rPr>
              <a:t>barnmorskemottagning, BVC, Första linjens mottagning, MiniMaria </a:t>
            </a:r>
            <a:r>
              <a:rPr lang="sv-SE" sz="1000">
                <a:solidFill>
                  <a:schemeClr val="tx2"/>
                </a:solidFill>
              </a:rPr>
              <a:t>och </a:t>
            </a:r>
            <a:r>
              <a:rPr lang="sv-SE" sz="1000" smtClean="0">
                <a:solidFill>
                  <a:schemeClr val="tx2"/>
                </a:solidFill>
              </a:rPr>
              <a:t>hälso- och sjukvårdsarbetet </a:t>
            </a:r>
            <a:r>
              <a:rPr lang="sv-SE" sz="1000">
                <a:solidFill>
                  <a:schemeClr val="tx2"/>
                </a:solidFill>
              </a:rPr>
              <a:t>inom särskilt boende (SÄBO) </a:t>
            </a:r>
            <a:r>
              <a:rPr lang="sv-SE" sz="1000" smtClean="0">
                <a:solidFill>
                  <a:schemeClr val="tx2"/>
                </a:solidFill>
              </a:rPr>
              <a:t>och </a:t>
            </a:r>
            <a:r>
              <a:rPr lang="sv-SE" sz="1000">
                <a:solidFill>
                  <a:schemeClr val="tx2"/>
                </a:solidFill>
              </a:rPr>
              <a:t>boende med särskild service.</a:t>
            </a:r>
          </a:p>
          <a:p>
            <a:endParaRPr lang="sv-SE" sz="1000">
              <a:solidFill>
                <a:schemeClr val="tx2"/>
              </a:solidFill>
            </a:endParaRPr>
          </a:p>
        </p:txBody>
      </p:sp>
      <p:sp>
        <p:nvSpPr>
          <p:cNvPr id="21" name="Rektangel med rundade hörn 20"/>
          <p:cNvSpPr/>
          <p:nvPr/>
        </p:nvSpPr>
        <p:spPr>
          <a:xfrm>
            <a:off x="4197295" y="1563638"/>
            <a:ext cx="4835400" cy="720080"/>
          </a:xfrm>
          <a:prstGeom prst="round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3" name="Rak koppling 22"/>
          <p:cNvCxnSpPr/>
          <p:nvPr/>
        </p:nvCxnSpPr>
        <p:spPr>
          <a:xfrm>
            <a:off x="4427984" y="4803998"/>
            <a:ext cx="4578666"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28" name="Rubrik 1"/>
          <p:cNvSpPr txBox="1"/>
          <p:nvPr/>
        </p:nvSpPr>
        <p:spPr>
          <a:xfrm>
            <a:off x="13792" y="-14745"/>
            <a:ext cx="1368152" cy="241759"/>
          </a:xfrm>
          <a:prstGeom prst="rect">
            <a:avLst/>
          </a:prstGeom>
          <a:solidFill>
            <a:schemeClr val="accent4"/>
          </a:solidFill>
        </p:spPr>
        <p:txBody>
          <a:bodyPr lIns="0" tIns="0" rIns="0" bIns="0" anchor="ctr" anchorCtr="0"/>
          <a:lstStyle>
            <a:lvl1pPr algn="l" defTabSz="914400" rtl="0" eaLnBrk="1" latinLnBrk="0" hangingPunct="1">
              <a:spcBef>
                <a:spcPct val="0"/>
              </a:spcBef>
              <a:buNone/>
              <a:defRPr sz="3800" kern="1200">
                <a:solidFill>
                  <a:schemeClr val="tx1">
                    <a:lumMod val="75000"/>
                  </a:schemeClr>
                </a:solidFill>
                <a:latin typeface="+mj-lt"/>
                <a:ea typeface="+mj-ea"/>
                <a:cs typeface="+mj-cs"/>
              </a:defRPr>
            </a:lvl1pPr>
          </a:lstStyle>
          <a:p>
            <a:r>
              <a:rPr lang="sv-SE" sz="1400" b="1" smtClean="0">
                <a:solidFill>
                  <a:schemeClr val="bg1"/>
                </a:solidFill>
              </a:rPr>
              <a:t>Startsida</a:t>
            </a:r>
            <a:endParaRPr lang="sv-SE" sz="1400" b="1">
              <a:solidFill>
                <a:schemeClr val="bg1"/>
              </a:solidFill>
              <a:latin typeface="+mn-lt"/>
            </a:endParaRPr>
          </a:p>
        </p:txBody>
      </p:sp>
    </p:spTree>
    <p:extLst>
      <p:ext uri="{BB962C8B-B14F-4D97-AF65-F5344CB8AC3E}">
        <p14:creationId xmlns:p14="http://schemas.microsoft.com/office/powerpoint/2010/main" val="4003521723"/>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1" name="Rektangel 10"/>
          <p:cNvSpPr/>
          <p:nvPr/>
        </p:nvSpPr>
        <p:spPr>
          <a:xfrm>
            <a:off x="7375986" y="4293852"/>
            <a:ext cx="1656184"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1970584" y="-72312"/>
            <a:ext cx="7848872" cy="576064"/>
          </a:xfrm>
        </p:spPr>
        <p:txBody>
          <a:bodyPr/>
          <a:lstStyle/>
          <a:p>
            <a:r>
              <a:rPr lang="sv-SE" sz="2600" smtClean="0">
                <a:solidFill>
                  <a:schemeClr val="bg2">
                    <a:lumMod val="10000"/>
                  </a:schemeClr>
                </a:solidFill>
              </a:rPr>
              <a:t>Sammanfattning e-kurs Folkhälsa Gotland </a:t>
            </a:r>
            <a:endParaRPr lang="sv-SE" sz="2600">
              <a:solidFill>
                <a:schemeClr val="bg2">
                  <a:lumMod val="10000"/>
                </a:schemeClr>
              </a:solidFill>
            </a:endParaRPr>
          </a:p>
        </p:txBody>
      </p:sp>
      <p:sp>
        <p:nvSpPr>
          <p:cNvPr id="7" name="Rubrik 1"/>
          <p:cNvSpPr txBox="1"/>
          <p:nvPr/>
        </p:nvSpPr>
        <p:spPr>
          <a:xfrm>
            <a:off x="539552" y="0"/>
            <a:ext cx="1368152" cy="483518"/>
          </a:xfrm>
          <a:prstGeom prst="rect">
            <a:avLst/>
          </a:prstGeom>
          <a:solidFill>
            <a:schemeClr val="accent4"/>
          </a:solidFill>
        </p:spPr>
        <p:txBody>
          <a:bodyPr lIns="0" tIns="0" rIns="0" bIns="0" anchor="ctr" anchorCtr="0"/>
          <a:lstStyle>
            <a:lvl1pPr algn="l" defTabSz="914400" rtl="0" eaLnBrk="1" latinLnBrk="0" hangingPunct="1">
              <a:spcBef>
                <a:spcPct val="0"/>
              </a:spcBef>
              <a:buNone/>
              <a:defRPr sz="3800" kern="1200">
                <a:solidFill>
                  <a:schemeClr val="tx1">
                    <a:lumMod val="75000"/>
                  </a:schemeClr>
                </a:solidFill>
                <a:latin typeface="+mj-lt"/>
                <a:ea typeface="+mj-ea"/>
                <a:cs typeface="+mj-cs"/>
              </a:defRPr>
            </a:lvl1pPr>
          </a:lstStyle>
          <a:p>
            <a:r>
              <a:rPr lang="sv-SE" sz="1400">
                <a:solidFill>
                  <a:schemeClr val="bg1"/>
                </a:solidFill>
              </a:rPr>
              <a:t>Sammanfattning</a:t>
            </a:r>
          </a:p>
          <a:p>
            <a:r>
              <a:rPr lang="sv-SE" sz="1400" b="1" smtClean="0">
                <a:solidFill>
                  <a:schemeClr val="bg1"/>
                </a:solidFill>
                <a:latin typeface="+mn-lt"/>
              </a:rPr>
              <a:t>Bild 1</a:t>
            </a:r>
            <a:endParaRPr lang="sv-SE" sz="1400" b="1">
              <a:solidFill>
                <a:schemeClr val="bg1"/>
              </a:solidFill>
              <a:latin typeface="+mn-lt"/>
            </a:endParaRPr>
          </a:p>
        </p:txBody>
      </p:sp>
      <p:sp>
        <p:nvSpPr>
          <p:cNvPr id="8" name="Rektangel 7"/>
          <p:cNvSpPr/>
          <p:nvPr/>
        </p:nvSpPr>
        <p:spPr>
          <a:xfrm>
            <a:off x="1260858" y="3618127"/>
            <a:ext cx="6984412" cy="1169551"/>
          </a:xfrm>
          <a:prstGeom prst="rect">
            <a:avLst/>
          </a:prstGeom>
        </p:spPr>
        <p:txBody>
          <a:bodyPr wrap="square">
            <a:spAutoFit/>
          </a:bodyPr>
          <a:lstStyle/>
          <a:p>
            <a:r>
              <a:rPr lang="sv-SE" sz="1400" smtClean="0">
                <a:solidFill>
                  <a:srgbClr val="000000"/>
                </a:solidFill>
              </a:rPr>
              <a:t>Det finns dock skillnader </a:t>
            </a:r>
            <a:r>
              <a:rPr lang="sv-SE" sz="1400">
                <a:solidFill>
                  <a:srgbClr val="000000"/>
                </a:solidFill>
              </a:rPr>
              <a:t>i upplevd hälsa, </a:t>
            </a:r>
            <a:r>
              <a:rPr lang="sv-SE" sz="1400" smtClean="0">
                <a:solidFill>
                  <a:srgbClr val="000000"/>
                </a:solidFill>
              </a:rPr>
              <a:t>levnadsvanor och sociala faktorer mellan </a:t>
            </a:r>
            <a:r>
              <a:rPr lang="sv-SE" sz="1400">
                <a:solidFill>
                  <a:srgbClr val="000000"/>
                </a:solidFill>
              </a:rPr>
              <a:t>olika grupper i </a:t>
            </a:r>
            <a:r>
              <a:rPr lang="sv-SE" sz="1400" smtClean="0">
                <a:solidFill>
                  <a:srgbClr val="000000"/>
                </a:solidFill>
              </a:rPr>
              <a:t>samhället som gör att vissa grupper har sämre förutsättningar och vissa har bättre förutsättningar än i befolkningen totalt. Skillnader ses till </a:t>
            </a:r>
            <a:r>
              <a:rPr lang="sv-SE" sz="1400">
                <a:solidFill>
                  <a:srgbClr val="000000"/>
                </a:solidFill>
              </a:rPr>
              <a:t>exempel utifrån </a:t>
            </a:r>
            <a:r>
              <a:rPr lang="sv-SE" sz="1400" smtClean="0">
                <a:solidFill>
                  <a:srgbClr val="000000"/>
                </a:solidFill>
              </a:rPr>
              <a:t>könsidentitet, </a:t>
            </a:r>
            <a:r>
              <a:rPr lang="sv-SE" sz="1400">
                <a:solidFill>
                  <a:srgbClr val="000000"/>
                </a:solidFill>
              </a:rPr>
              <a:t>ålder, födelseland, utbildningslängd, inkomstnivå och funktionsförmåga</a:t>
            </a:r>
            <a:r>
              <a:rPr lang="sv-SE" sz="1400" smtClean="0">
                <a:solidFill>
                  <a:srgbClr val="000000"/>
                </a:solidFill>
              </a:rPr>
              <a:t>. </a:t>
            </a:r>
            <a:endParaRPr lang="sv-SE" sz="1400"/>
          </a:p>
        </p:txBody>
      </p:sp>
      <p:sp>
        <p:nvSpPr>
          <p:cNvPr id="9" name="Rektangel 8"/>
          <p:cNvSpPr/>
          <p:nvPr/>
        </p:nvSpPr>
        <p:spPr>
          <a:xfrm>
            <a:off x="1115980" y="1238378"/>
            <a:ext cx="6984412" cy="2246769"/>
          </a:xfrm>
          <a:prstGeom prst="rect">
            <a:avLst/>
          </a:prstGeom>
          <a:noFill/>
          <a:ln w="19050">
            <a:solidFill>
              <a:schemeClr val="accent4"/>
            </a:solidFill>
          </a:ln>
        </p:spPr>
        <p:txBody>
          <a:bodyPr wrap="square">
            <a:spAutoFit/>
          </a:bodyPr>
          <a:lstStyle/>
          <a:p>
            <a:r>
              <a:rPr lang="sv-SE" sz="1400">
                <a:solidFill>
                  <a:schemeClr val="bg2">
                    <a:lumMod val="10000"/>
                  </a:schemeClr>
                </a:solidFill>
              </a:rPr>
              <a:t>S</a:t>
            </a:r>
            <a:r>
              <a:rPr lang="sv-SE" sz="1400" smtClean="0">
                <a:solidFill>
                  <a:schemeClr val="bg2">
                    <a:lumMod val="10000"/>
                  </a:schemeClr>
                </a:solidFill>
              </a:rPr>
              <a:t>jälvupplevd bra hälsa rapporteras av 67</a:t>
            </a:r>
            <a:r>
              <a:rPr lang="sv-SE" sz="1400">
                <a:solidFill>
                  <a:schemeClr val="bg2">
                    <a:lumMod val="10000"/>
                  </a:schemeClr>
                </a:solidFill>
              </a:rPr>
              <a:t>% i åldrarna 16-84 år </a:t>
            </a:r>
            <a:r>
              <a:rPr lang="sv-SE" sz="1400" smtClean="0">
                <a:solidFill>
                  <a:schemeClr val="bg2">
                    <a:lumMod val="10000"/>
                  </a:schemeClr>
                </a:solidFill>
              </a:rPr>
              <a:t>och av 66% av ungdomar i högstadiet och gymnasiet. </a:t>
            </a:r>
          </a:p>
          <a:p>
            <a:endParaRPr lang="sv-SE" sz="1400">
              <a:solidFill>
                <a:schemeClr val="bg2">
                  <a:lumMod val="10000"/>
                </a:schemeClr>
              </a:solidFill>
            </a:endParaRPr>
          </a:p>
          <a:p>
            <a:r>
              <a:rPr lang="sv-SE" sz="1400" smtClean="0">
                <a:solidFill>
                  <a:schemeClr val="bg2">
                    <a:lumMod val="10000"/>
                  </a:schemeClr>
                </a:solidFill>
              </a:rPr>
              <a:t>En betydande andel av befolkningen har ohälsosamma levnadsvanor. Exempelvis (i åldrarna 16-84 år) är 32% fysiskt aktiva mindre än 150 minuter i veckan, 30% äter lite frukt och grönsaker och 16% har riskbruk av alkohol. </a:t>
            </a:r>
          </a:p>
          <a:p>
            <a:endParaRPr lang="sv-SE" sz="1400">
              <a:solidFill>
                <a:schemeClr val="bg2">
                  <a:lumMod val="10000"/>
                </a:schemeClr>
              </a:solidFill>
            </a:endParaRPr>
          </a:p>
          <a:p>
            <a:r>
              <a:rPr lang="sv-SE" sz="1400">
                <a:solidFill>
                  <a:schemeClr val="bg2">
                    <a:lumMod val="10000"/>
                  </a:schemeClr>
                </a:solidFill>
              </a:rPr>
              <a:t>Även </a:t>
            </a:r>
            <a:r>
              <a:rPr lang="sv-SE" sz="1400" smtClean="0">
                <a:solidFill>
                  <a:schemeClr val="bg2">
                    <a:lumMod val="10000"/>
                  </a:schemeClr>
                </a:solidFill>
              </a:rPr>
              <a:t>för sociala </a:t>
            </a:r>
            <a:r>
              <a:rPr lang="sv-SE" sz="1400">
                <a:solidFill>
                  <a:schemeClr val="bg2">
                    <a:lumMod val="10000"/>
                  </a:schemeClr>
                </a:solidFill>
              </a:rPr>
              <a:t>faktorer ses resultat </a:t>
            </a:r>
            <a:r>
              <a:rPr lang="sv-SE" sz="1400" smtClean="0">
                <a:solidFill>
                  <a:schemeClr val="bg2">
                    <a:lumMod val="10000"/>
                  </a:schemeClr>
                </a:solidFill>
              </a:rPr>
              <a:t>som har </a:t>
            </a:r>
            <a:r>
              <a:rPr lang="sv-SE" sz="1400">
                <a:solidFill>
                  <a:schemeClr val="bg2">
                    <a:lumMod val="10000"/>
                  </a:schemeClr>
                </a:solidFill>
              </a:rPr>
              <a:t>negativ inverkan på </a:t>
            </a:r>
            <a:r>
              <a:rPr lang="sv-SE" sz="1400" smtClean="0">
                <a:solidFill>
                  <a:schemeClr val="bg2">
                    <a:lumMod val="10000"/>
                  </a:schemeClr>
                </a:solidFill>
              </a:rPr>
              <a:t>folkhälsan. Exempelvis har 22% låg tillit till andra, 17% upplever kränkande behandling och 17% upplever otrygghet utomhus. </a:t>
            </a:r>
          </a:p>
        </p:txBody>
      </p:sp>
      <p:sp>
        <p:nvSpPr>
          <p:cNvPr id="10" name="Rektangel 9"/>
          <p:cNvSpPr/>
          <p:nvPr/>
        </p:nvSpPr>
        <p:spPr>
          <a:xfrm>
            <a:off x="539552" y="676282"/>
            <a:ext cx="6174432" cy="369332"/>
          </a:xfrm>
          <a:prstGeom prst="rect">
            <a:avLst/>
          </a:prstGeom>
        </p:spPr>
        <p:txBody>
          <a:bodyPr wrap="square">
            <a:spAutoFit/>
          </a:bodyPr>
          <a:lstStyle/>
          <a:p>
            <a:r>
              <a:rPr lang="sv-SE" smtClean="0">
                <a:solidFill>
                  <a:srgbClr val="000000"/>
                </a:solidFill>
              </a:rPr>
              <a:t>Folkhälsostatistik på Gotland </a:t>
            </a:r>
            <a:endParaRPr lang="sv-SE"/>
          </a:p>
        </p:txBody>
      </p:sp>
      <p:sp>
        <p:nvSpPr>
          <p:cNvPr id="3" name="Rektangel med rundade hörn 2"/>
          <p:cNvSpPr/>
          <p:nvPr/>
        </p:nvSpPr>
        <p:spPr>
          <a:xfrm>
            <a:off x="1256234" y="3586091"/>
            <a:ext cx="6696380" cy="1224136"/>
          </a:xfrm>
          <a:prstGeom prst="roundRect">
            <a:avLst/>
          </a:prstGeom>
          <a:noFill/>
          <a:ln>
            <a:solidFill>
              <a:srgbClr val="FFB81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41585496"/>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Rektangel 2"/>
          <p:cNvSpPr/>
          <p:nvPr/>
        </p:nvSpPr>
        <p:spPr>
          <a:xfrm>
            <a:off x="7375986" y="4293852"/>
            <a:ext cx="1656184"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p:cNvPicPr/>
          <p:nvPr/>
        </p:nvPicPr>
        <p:blipFill>
          <a:blip r:embed="rId2"/>
          <a:srcRect t="1" b="14482"/>
          <a:stretch>
            <a:fillRect/>
          </a:stretch>
        </p:blipFill>
        <p:spPr>
          <a:xfrm>
            <a:off x="539552" y="738287"/>
            <a:ext cx="4709559" cy="3024336"/>
          </a:xfrm>
          <a:prstGeom prst="rect">
            <a:avLst/>
          </a:prstGeom>
        </p:spPr>
      </p:pic>
      <p:sp>
        <p:nvSpPr>
          <p:cNvPr id="2" name="Rubrik 1"/>
          <p:cNvSpPr>
            <a:spLocks noGrp="1"/>
          </p:cNvSpPr>
          <p:nvPr>
            <p:ph type="title"/>
          </p:nvPr>
        </p:nvSpPr>
        <p:spPr>
          <a:xfrm>
            <a:off x="2123728" y="-46273"/>
            <a:ext cx="7848872" cy="576064"/>
          </a:xfrm>
        </p:spPr>
        <p:txBody>
          <a:bodyPr/>
          <a:lstStyle/>
          <a:p>
            <a:r>
              <a:rPr lang="sv-SE" sz="2600" smtClean="0">
                <a:solidFill>
                  <a:schemeClr val="bg2">
                    <a:lumMod val="10000"/>
                  </a:schemeClr>
                </a:solidFill>
              </a:rPr>
              <a:t>Sammanfattning e-kurs Folkhälsa Gotland </a:t>
            </a:r>
            <a:endParaRPr lang="sv-SE" sz="2600">
              <a:solidFill>
                <a:schemeClr val="bg2">
                  <a:lumMod val="10000"/>
                </a:schemeClr>
              </a:solidFill>
            </a:endParaRPr>
          </a:p>
        </p:txBody>
      </p:sp>
      <p:sp>
        <p:nvSpPr>
          <p:cNvPr id="7" name="Rubrik 1"/>
          <p:cNvSpPr txBox="1"/>
          <p:nvPr/>
        </p:nvSpPr>
        <p:spPr>
          <a:xfrm>
            <a:off x="539552" y="0"/>
            <a:ext cx="1368152" cy="483518"/>
          </a:xfrm>
          <a:prstGeom prst="rect">
            <a:avLst/>
          </a:prstGeom>
          <a:solidFill>
            <a:schemeClr val="accent4"/>
          </a:solidFill>
        </p:spPr>
        <p:txBody>
          <a:bodyPr lIns="0" tIns="0" rIns="0" bIns="0" anchor="ctr" anchorCtr="0"/>
          <a:lstStyle>
            <a:lvl1pPr algn="l" defTabSz="914400" rtl="0" eaLnBrk="1" latinLnBrk="0" hangingPunct="1">
              <a:spcBef>
                <a:spcPct val="0"/>
              </a:spcBef>
              <a:buNone/>
              <a:defRPr sz="3800" kern="1200">
                <a:solidFill>
                  <a:schemeClr val="tx1">
                    <a:lumMod val="75000"/>
                  </a:schemeClr>
                </a:solidFill>
                <a:latin typeface="+mj-lt"/>
                <a:ea typeface="+mj-ea"/>
                <a:cs typeface="+mj-cs"/>
              </a:defRPr>
            </a:lvl1pPr>
          </a:lstStyle>
          <a:p>
            <a:r>
              <a:rPr lang="sv-SE" sz="1400">
                <a:solidFill>
                  <a:schemeClr val="bg1"/>
                </a:solidFill>
              </a:rPr>
              <a:t>Sammanfattning</a:t>
            </a:r>
          </a:p>
          <a:p>
            <a:r>
              <a:rPr lang="sv-SE" sz="1400" b="1" smtClean="0">
                <a:solidFill>
                  <a:schemeClr val="bg1"/>
                </a:solidFill>
                <a:latin typeface="+mn-lt"/>
              </a:rPr>
              <a:t>Bild 2</a:t>
            </a:r>
            <a:endParaRPr lang="sv-SE" sz="1400" b="1">
              <a:solidFill>
                <a:schemeClr val="bg1"/>
              </a:solidFill>
              <a:latin typeface="+mn-lt"/>
            </a:endParaRPr>
          </a:p>
        </p:txBody>
      </p:sp>
      <p:sp>
        <p:nvSpPr>
          <p:cNvPr id="5" name="Rektangel 4"/>
          <p:cNvSpPr/>
          <p:nvPr/>
        </p:nvSpPr>
        <p:spPr>
          <a:xfrm>
            <a:off x="596994" y="482489"/>
            <a:ext cx="8079462" cy="369332"/>
          </a:xfrm>
          <a:prstGeom prst="rect">
            <a:avLst/>
          </a:prstGeom>
        </p:spPr>
        <p:txBody>
          <a:bodyPr wrap="square">
            <a:spAutoFit/>
          </a:bodyPr>
          <a:lstStyle/>
          <a:p>
            <a:r>
              <a:rPr lang="sv-SE" smtClean="0">
                <a:solidFill>
                  <a:srgbClr val="000000"/>
                </a:solidFill>
              </a:rPr>
              <a:t>Många faktorer påverkar en persons förutsättningar för en god hälsa  </a:t>
            </a:r>
            <a:endParaRPr lang="sv-SE"/>
          </a:p>
        </p:txBody>
      </p:sp>
      <p:sp>
        <p:nvSpPr>
          <p:cNvPr id="9" name="Rektangel 8"/>
          <p:cNvSpPr/>
          <p:nvPr/>
        </p:nvSpPr>
        <p:spPr>
          <a:xfrm>
            <a:off x="4139952" y="829441"/>
            <a:ext cx="3672408" cy="523220"/>
          </a:xfrm>
          <a:prstGeom prst="rect">
            <a:avLst/>
          </a:prstGeom>
        </p:spPr>
        <p:txBody>
          <a:bodyPr wrap="square">
            <a:spAutoFit/>
          </a:bodyPr>
          <a:lstStyle/>
          <a:p>
            <a:r>
              <a:rPr lang="sv-SE" sz="1400" b="1" smtClean="0">
                <a:solidFill>
                  <a:schemeClr val="tx1">
                    <a:lumMod val="75000"/>
                  </a:schemeClr>
                </a:solidFill>
              </a:rPr>
              <a:t>Regnbågsmodellen för hälsans bestämningsfaktorer</a:t>
            </a:r>
          </a:p>
        </p:txBody>
      </p:sp>
      <p:sp>
        <p:nvSpPr>
          <p:cNvPr id="10" name="Rektangel 9"/>
          <p:cNvSpPr/>
          <p:nvPr/>
        </p:nvSpPr>
        <p:spPr>
          <a:xfrm>
            <a:off x="513464" y="4837135"/>
            <a:ext cx="9361040" cy="338554"/>
          </a:xfrm>
          <a:prstGeom prst="rect">
            <a:avLst/>
          </a:prstGeom>
        </p:spPr>
        <p:txBody>
          <a:bodyPr wrap="square">
            <a:spAutoFit/>
          </a:bodyPr>
          <a:lstStyle/>
          <a:p>
            <a:r>
              <a:rPr lang="sv-SE" sz="800" i="1" smtClean="0">
                <a:solidFill>
                  <a:srgbClr val="000000"/>
                </a:solidFill>
              </a:rPr>
              <a:t>Bild: </a:t>
            </a:r>
            <a:r>
              <a:rPr lang="sv-SE" sz="800" smtClean="0">
                <a:solidFill>
                  <a:srgbClr val="000000"/>
                </a:solidFill>
              </a:rPr>
              <a:t>Region </a:t>
            </a:r>
            <a:r>
              <a:rPr lang="sv-SE" sz="800">
                <a:solidFill>
                  <a:srgbClr val="000000"/>
                </a:solidFill>
              </a:rPr>
              <a:t>Stockholm. Hälsans </a:t>
            </a:r>
            <a:r>
              <a:rPr lang="sv-SE" sz="800" smtClean="0">
                <a:solidFill>
                  <a:srgbClr val="000000"/>
                </a:solidFill>
              </a:rPr>
              <a:t>bestämningsfaktorer. </a:t>
            </a:r>
            <a:r>
              <a:rPr lang="en-US" sz="800" err="1" smtClean="0">
                <a:solidFill>
                  <a:srgbClr val="000000"/>
                </a:solidFill>
              </a:rPr>
              <a:t>Efter Dahlgren G, Whitehead </a:t>
            </a:r>
            <a:r>
              <a:rPr lang="en-US" sz="800">
                <a:solidFill>
                  <a:srgbClr val="000000"/>
                </a:solidFill>
              </a:rPr>
              <a:t>M. (1991). Policies </a:t>
            </a:r>
            <a:r>
              <a:rPr lang="en-US" sz="800" smtClean="0">
                <a:solidFill>
                  <a:srgbClr val="000000"/>
                </a:solidFill>
              </a:rPr>
              <a:t>and </a:t>
            </a:r>
            <a:r>
              <a:rPr lang="en-US" sz="800">
                <a:solidFill>
                  <a:srgbClr val="000000"/>
                </a:solidFill>
              </a:rPr>
              <a:t>Strategies </a:t>
            </a:r>
            <a:r>
              <a:rPr lang="en-US" sz="800" smtClean="0">
                <a:solidFill>
                  <a:srgbClr val="000000"/>
                </a:solidFill>
              </a:rPr>
              <a:t>to Promote </a:t>
            </a:r>
            <a:r>
              <a:rPr lang="en-US" sz="800">
                <a:solidFill>
                  <a:srgbClr val="000000"/>
                </a:solidFill>
              </a:rPr>
              <a:t>Social </a:t>
            </a:r>
            <a:r>
              <a:rPr lang="en-US" sz="800" smtClean="0">
                <a:solidFill>
                  <a:srgbClr val="000000"/>
                </a:solidFill>
              </a:rPr>
              <a:t>Equity in Health</a:t>
            </a:r>
            <a:r>
              <a:rPr lang="en-US" sz="800">
                <a:solidFill>
                  <a:srgbClr val="000000"/>
                </a:solidFill>
              </a:rPr>
              <a:t>. </a:t>
            </a:r>
            <a:r>
              <a:rPr lang="en-US" sz="800" smtClean="0">
                <a:solidFill>
                  <a:srgbClr val="000000"/>
                </a:solidFill>
              </a:rPr>
              <a:t>Stockholm</a:t>
            </a:r>
            <a:r>
              <a:rPr lang="en-US" sz="800">
                <a:solidFill>
                  <a:srgbClr val="000000"/>
                </a:solidFill>
              </a:rPr>
              <a:t>, </a:t>
            </a:r>
            <a:endParaRPr lang="en-US" sz="800" smtClean="0">
              <a:solidFill>
                <a:srgbClr val="000000"/>
              </a:solidFill>
            </a:endParaRPr>
          </a:p>
          <a:p>
            <a:r>
              <a:rPr lang="en-US" sz="800" smtClean="0">
                <a:solidFill>
                  <a:srgbClr val="000000"/>
                </a:solidFill>
              </a:rPr>
              <a:t>Sweden</a:t>
            </a:r>
            <a:r>
              <a:rPr lang="en-US" sz="800">
                <a:solidFill>
                  <a:srgbClr val="000000"/>
                </a:solidFill>
              </a:rPr>
              <a:t>: Institute for Futures Studies.</a:t>
            </a:r>
            <a:endParaRPr lang="sv-SE" sz="800">
              <a:solidFill>
                <a:srgbClr val="000000"/>
              </a:solidFill>
            </a:endParaRPr>
          </a:p>
        </p:txBody>
      </p:sp>
      <p:sp>
        <p:nvSpPr>
          <p:cNvPr id="11" name="Rektangel 10"/>
          <p:cNvSpPr/>
          <p:nvPr/>
        </p:nvSpPr>
        <p:spPr>
          <a:xfrm>
            <a:off x="667906" y="3785935"/>
            <a:ext cx="4394516" cy="830997"/>
          </a:xfrm>
          <a:prstGeom prst="rect">
            <a:avLst/>
          </a:prstGeom>
          <a:ln w="12700">
            <a:solidFill>
              <a:schemeClr val="tx2"/>
            </a:solidFill>
          </a:ln>
        </p:spPr>
        <p:txBody>
          <a:bodyPr wrap="square">
            <a:spAutoFit/>
          </a:bodyPr>
          <a:lstStyle/>
          <a:p>
            <a:r>
              <a:rPr lang="sv-SE" sz="1200" smtClean="0">
                <a:solidFill>
                  <a:srgbClr val="000000"/>
                </a:solidFill>
              </a:rPr>
              <a:t>Faktorerna i lagren över de individuella faktorerna kan påverkas i ett samspel mellan individ och samhälle och påverkar en individs hälsa. Faktorerna i de två yttre lagren har en enskild person begränsad möjlighet att påverka. </a:t>
            </a:r>
          </a:p>
        </p:txBody>
      </p:sp>
      <p:sp>
        <p:nvSpPr>
          <p:cNvPr id="12" name="Rektangel 11"/>
          <p:cNvSpPr/>
          <p:nvPr/>
        </p:nvSpPr>
        <p:spPr>
          <a:xfrm>
            <a:off x="5222705" y="1447448"/>
            <a:ext cx="3453751" cy="3231654"/>
          </a:xfrm>
          <a:prstGeom prst="rect">
            <a:avLst/>
          </a:prstGeom>
          <a:solidFill>
            <a:srgbClr val="E4FFC9"/>
          </a:solidFill>
        </p:spPr>
        <p:txBody>
          <a:bodyPr wrap="square">
            <a:spAutoFit/>
          </a:bodyPr>
          <a:lstStyle/>
          <a:p>
            <a:r>
              <a:rPr lang="sv-SE" sz="1200" smtClean="0">
                <a:solidFill>
                  <a:srgbClr val="000000"/>
                </a:solidFill>
              </a:rPr>
              <a:t>I lagret </a:t>
            </a:r>
            <a:r>
              <a:rPr lang="sv-SE" sz="1200" b="1" smtClean="0">
                <a:solidFill>
                  <a:schemeClr val="tx1">
                    <a:lumMod val="75000"/>
                  </a:schemeClr>
                </a:solidFill>
              </a:rPr>
              <a:t>levnads- arbetsförhållanden </a:t>
            </a:r>
            <a:r>
              <a:rPr lang="sv-SE" sz="1200" smtClean="0">
                <a:solidFill>
                  <a:srgbClr val="000000"/>
                </a:solidFill>
              </a:rPr>
              <a:t>och finns bl.a. vård, omsorg och skola. Kvalitet och utformning av de verksamheterna påverkar enskilda personers förutsättningar för god hälsa. Exempelvis om vi arbetar personcentrerat och för att stärka individers hälsolitteracitet, d.v.s. en persons förmåga att hitta, förstå, värdera och använda information för att bibehålla och främja hälsa. </a:t>
            </a:r>
          </a:p>
          <a:p>
            <a:endParaRPr lang="sv-SE" sz="1200">
              <a:solidFill>
                <a:srgbClr val="000000"/>
              </a:solidFill>
            </a:endParaRPr>
          </a:p>
          <a:p>
            <a:r>
              <a:rPr lang="sv-SE" sz="1200" smtClean="0">
                <a:solidFill>
                  <a:srgbClr val="000000"/>
                </a:solidFill>
              </a:rPr>
              <a:t>Hälsofrämjande insatser stärker individers motståndskraft och egenmakt, t.ex. ökad förmåga att förstå sin egen hälsa, tro på och utnyttja  sin egen förmåga, hjälp till stöd vid social och ekonomisk sårbarhet och hjälp att identifiera skyddsfaktorer som påverkar hälsan positivt. </a:t>
            </a:r>
          </a:p>
        </p:txBody>
      </p:sp>
    </p:spTree>
    <p:extLst>
      <p:ext uri="{BB962C8B-B14F-4D97-AF65-F5344CB8AC3E}">
        <p14:creationId xmlns:p14="http://schemas.microsoft.com/office/powerpoint/2010/main" val="3790751573"/>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Rubrik 1"/>
          <p:cNvSpPr>
            <a:spLocks noGrp="1"/>
          </p:cNvSpPr>
          <p:nvPr>
            <p:ph type="title"/>
          </p:nvPr>
        </p:nvSpPr>
        <p:spPr>
          <a:xfrm>
            <a:off x="2123728" y="-46273"/>
            <a:ext cx="7848872" cy="576064"/>
          </a:xfrm>
        </p:spPr>
        <p:txBody>
          <a:bodyPr/>
          <a:lstStyle/>
          <a:p>
            <a:r>
              <a:rPr lang="sv-SE" sz="2600" smtClean="0">
                <a:solidFill>
                  <a:schemeClr val="bg2">
                    <a:lumMod val="10000"/>
                  </a:schemeClr>
                </a:solidFill>
              </a:rPr>
              <a:t>Sammanfattning e-kurs Folkhälsa Gotland </a:t>
            </a:r>
            <a:endParaRPr lang="sv-SE" sz="2600">
              <a:solidFill>
                <a:schemeClr val="bg2">
                  <a:lumMod val="10000"/>
                </a:schemeClr>
              </a:solidFill>
            </a:endParaRPr>
          </a:p>
        </p:txBody>
      </p:sp>
      <p:sp>
        <p:nvSpPr>
          <p:cNvPr id="7" name="Rubrik 1"/>
          <p:cNvSpPr txBox="1"/>
          <p:nvPr/>
        </p:nvSpPr>
        <p:spPr>
          <a:xfrm>
            <a:off x="539552" y="0"/>
            <a:ext cx="1368152" cy="483518"/>
          </a:xfrm>
          <a:prstGeom prst="rect">
            <a:avLst/>
          </a:prstGeom>
          <a:solidFill>
            <a:schemeClr val="accent4"/>
          </a:solidFill>
        </p:spPr>
        <p:txBody>
          <a:bodyPr lIns="0" tIns="0" rIns="0" bIns="0" anchor="ctr" anchorCtr="0"/>
          <a:lstStyle>
            <a:lvl1pPr algn="l" defTabSz="914400" rtl="0" eaLnBrk="1" latinLnBrk="0" hangingPunct="1">
              <a:spcBef>
                <a:spcPct val="0"/>
              </a:spcBef>
              <a:buNone/>
              <a:defRPr sz="3800" kern="1200">
                <a:solidFill>
                  <a:schemeClr val="tx1">
                    <a:lumMod val="75000"/>
                  </a:schemeClr>
                </a:solidFill>
                <a:latin typeface="+mj-lt"/>
                <a:ea typeface="+mj-ea"/>
                <a:cs typeface="+mj-cs"/>
              </a:defRPr>
            </a:lvl1pPr>
          </a:lstStyle>
          <a:p>
            <a:r>
              <a:rPr lang="sv-SE" sz="1400">
                <a:solidFill>
                  <a:schemeClr val="bg1"/>
                </a:solidFill>
              </a:rPr>
              <a:t>Sammanfattning</a:t>
            </a:r>
          </a:p>
          <a:p>
            <a:r>
              <a:rPr lang="sv-SE" sz="1400" b="1" smtClean="0">
                <a:solidFill>
                  <a:schemeClr val="bg1"/>
                </a:solidFill>
                <a:latin typeface="+mn-lt"/>
              </a:rPr>
              <a:t>Bild 3</a:t>
            </a:r>
            <a:endParaRPr lang="sv-SE" sz="1400" b="1">
              <a:solidFill>
                <a:schemeClr val="bg1"/>
              </a:solidFill>
              <a:latin typeface="+mn-lt"/>
            </a:endParaRPr>
          </a:p>
        </p:txBody>
      </p:sp>
      <p:sp>
        <p:nvSpPr>
          <p:cNvPr id="5" name="Rektangel 4"/>
          <p:cNvSpPr/>
          <p:nvPr/>
        </p:nvSpPr>
        <p:spPr>
          <a:xfrm>
            <a:off x="609532" y="564452"/>
            <a:ext cx="6174432" cy="369332"/>
          </a:xfrm>
          <a:prstGeom prst="rect">
            <a:avLst/>
          </a:prstGeom>
        </p:spPr>
        <p:txBody>
          <a:bodyPr wrap="square">
            <a:spAutoFit/>
          </a:bodyPr>
          <a:lstStyle/>
          <a:p>
            <a:r>
              <a:rPr lang="sv-SE" smtClean="0">
                <a:solidFill>
                  <a:srgbClr val="000000"/>
                </a:solidFill>
              </a:rPr>
              <a:t>Insatser för att minska ojämlikheten i hälsa</a:t>
            </a:r>
            <a:endParaRPr lang="sv-SE"/>
          </a:p>
        </p:txBody>
      </p:sp>
      <p:sp>
        <p:nvSpPr>
          <p:cNvPr id="8" name="Rektangel 7"/>
          <p:cNvSpPr/>
          <p:nvPr/>
        </p:nvSpPr>
        <p:spPr>
          <a:xfrm>
            <a:off x="609532" y="1014718"/>
            <a:ext cx="5618652" cy="1200329"/>
          </a:xfrm>
          <a:prstGeom prst="rect">
            <a:avLst/>
          </a:prstGeom>
          <a:ln w="12700">
            <a:noFill/>
          </a:ln>
        </p:spPr>
        <p:txBody>
          <a:bodyPr wrap="square">
            <a:spAutoFit/>
          </a:bodyPr>
          <a:lstStyle/>
          <a:p>
            <a:r>
              <a:rPr lang="sv-SE" sz="1200" smtClean="0">
                <a:solidFill>
                  <a:srgbClr val="000000"/>
                </a:solidFill>
              </a:rPr>
              <a:t>Att göra lika för alla kan öka ojämlikheten i hälsa. </a:t>
            </a:r>
          </a:p>
          <a:p>
            <a:r>
              <a:rPr lang="sv-SE" sz="1200" smtClean="0">
                <a:solidFill>
                  <a:srgbClr val="000000"/>
                </a:solidFill>
              </a:rPr>
              <a:t>Att göra jämlikt är att göra olika utifrån behov eller att ta bort själva grunden till det som skapar ojämlikheten.</a:t>
            </a:r>
          </a:p>
          <a:p>
            <a:r>
              <a:rPr lang="sv-SE" sz="1200" smtClean="0">
                <a:solidFill>
                  <a:srgbClr val="000000"/>
                </a:solidFill>
              </a:rPr>
              <a:t> </a:t>
            </a:r>
          </a:p>
          <a:p>
            <a:r>
              <a:rPr lang="sv-SE" sz="1200" smtClean="0">
                <a:solidFill>
                  <a:srgbClr val="000000"/>
                </a:solidFill>
              </a:rPr>
              <a:t>Proportionell universalism innebär att man gör en insats för alla men mer för de som behöver det mest. </a:t>
            </a:r>
          </a:p>
        </p:txBody>
      </p:sp>
      <p:pic>
        <p:nvPicPr>
          <p:cNvPr id="3" name="Bildobjekt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2164451"/>
            <a:ext cx="4753638" cy="2133898"/>
          </a:xfrm>
          <a:prstGeom prst="rect">
            <a:avLst/>
          </a:prstGeom>
        </p:spPr>
      </p:pic>
      <p:sp>
        <p:nvSpPr>
          <p:cNvPr id="9" name="Rektangel 8"/>
          <p:cNvSpPr/>
          <p:nvPr/>
        </p:nvSpPr>
        <p:spPr>
          <a:xfrm>
            <a:off x="609532" y="4803998"/>
            <a:ext cx="4505064" cy="215444"/>
          </a:xfrm>
          <a:prstGeom prst="rect">
            <a:avLst/>
          </a:prstGeom>
        </p:spPr>
        <p:txBody>
          <a:bodyPr wrap="square">
            <a:spAutoFit/>
          </a:bodyPr>
          <a:lstStyle/>
          <a:p>
            <a:r>
              <a:rPr lang="sv-SE" sz="800" i="1" smtClean="0">
                <a:solidFill>
                  <a:srgbClr val="000000"/>
                </a:solidFill>
              </a:rPr>
              <a:t>Bild: </a:t>
            </a:r>
            <a:r>
              <a:rPr lang="sv-SE" sz="800" smtClean="0">
                <a:solidFill>
                  <a:srgbClr val="000000"/>
                </a:solidFill>
              </a:rPr>
              <a:t>Region Östergötland</a:t>
            </a:r>
            <a:endParaRPr lang="sv-SE" sz="800">
              <a:solidFill>
                <a:srgbClr val="000000"/>
              </a:solidFill>
            </a:endParaRPr>
          </a:p>
        </p:txBody>
      </p:sp>
      <p:sp>
        <p:nvSpPr>
          <p:cNvPr id="10" name="Rektangel 9"/>
          <p:cNvSpPr/>
          <p:nvPr/>
        </p:nvSpPr>
        <p:spPr>
          <a:xfrm>
            <a:off x="7375986" y="4293852"/>
            <a:ext cx="1656184"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359099587"/>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Rektangel 8"/>
          <p:cNvSpPr/>
          <p:nvPr/>
        </p:nvSpPr>
        <p:spPr>
          <a:xfrm>
            <a:off x="7375986" y="4293852"/>
            <a:ext cx="1656184"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ubrik 1"/>
          <p:cNvSpPr txBox="1"/>
          <p:nvPr/>
        </p:nvSpPr>
        <p:spPr>
          <a:xfrm>
            <a:off x="539552" y="0"/>
            <a:ext cx="1368152" cy="483518"/>
          </a:xfrm>
          <a:prstGeom prst="rect">
            <a:avLst/>
          </a:prstGeom>
          <a:solidFill>
            <a:schemeClr val="accent2"/>
          </a:solidFill>
        </p:spPr>
        <p:txBody>
          <a:bodyPr lIns="0" tIns="0" rIns="0" bIns="0" anchor="ctr" anchorCtr="0"/>
          <a:lstStyle>
            <a:lvl1pPr algn="l" defTabSz="914400" rtl="0" eaLnBrk="1" latinLnBrk="0" hangingPunct="1">
              <a:spcBef>
                <a:spcPct val="0"/>
              </a:spcBef>
              <a:buNone/>
              <a:defRPr sz="3800" kern="1200">
                <a:solidFill>
                  <a:schemeClr val="tx1">
                    <a:lumMod val="75000"/>
                  </a:schemeClr>
                </a:solidFill>
                <a:latin typeface="+mj-lt"/>
                <a:ea typeface="+mj-ea"/>
                <a:cs typeface="+mj-cs"/>
              </a:defRPr>
            </a:lvl1pPr>
          </a:lstStyle>
          <a:p>
            <a:r>
              <a:rPr lang="sv-SE" sz="1400" smtClean="0">
                <a:solidFill>
                  <a:schemeClr val="bg1"/>
                </a:solidFill>
              </a:rPr>
              <a:t>Diskussion  </a:t>
            </a:r>
            <a:endParaRPr lang="sv-SE" sz="1400">
              <a:solidFill>
                <a:schemeClr val="bg1"/>
              </a:solidFill>
            </a:endParaRPr>
          </a:p>
          <a:p>
            <a:r>
              <a:rPr lang="sv-SE" sz="1400" b="1" smtClean="0">
                <a:solidFill>
                  <a:schemeClr val="bg1"/>
                </a:solidFill>
                <a:latin typeface="+mn-lt"/>
              </a:rPr>
              <a:t>Bild 4</a:t>
            </a:r>
            <a:endParaRPr lang="sv-SE" sz="1400" b="1">
              <a:solidFill>
                <a:schemeClr val="bg1"/>
              </a:solidFill>
              <a:latin typeface="+mn-lt"/>
            </a:endParaRPr>
          </a:p>
        </p:txBody>
      </p:sp>
      <p:sp>
        <p:nvSpPr>
          <p:cNvPr id="14" name="Rubrik 1"/>
          <p:cNvSpPr>
            <a:spLocks noGrp="1"/>
          </p:cNvSpPr>
          <p:nvPr>
            <p:ph type="title"/>
          </p:nvPr>
        </p:nvSpPr>
        <p:spPr>
          <a:xfrm>
            <a:off x="2123728" y="-46273"/>
            <a:ext cx="7848872" cy="576064"/>
          </a:xfrm>
        </p:spPr>
        <p:txBody>
          <a:bodyPr/>
          <a:lstStyle/>
          <a:p>
            <a:r>
              <a:rPr lang="sv-SE" sz="2600" smtClean="0">
                <a:solidFill>
                  <a:schemeClr val="bg2">
                    <a:lumMod val="10000"/>
                  </a:schemeClr>
                </a:solidFill>
              </a:rPr>
              <a:t>Stöd för diskussion</a:t>
            </a:r>
            <a:endParaRPr lang="sv-SE" sz="2600">
              <a:solidFill>
                <a:schemeClr val="bg2">
                  <a:lumMod val="10000"/>
                </a:schemeClr>
              </a:solidFill>
            </a:endParaRPr>
          </a:p>
        </p:txBody>
      </p:sp>
      <p:sp>
        <p:nvSpPr>
          <p:cNvPr id="15" name="Rektangel 14"/>
          <p:cNvSpPr/>
          <p:nvPr/>
        </p:nvSpPr>
        <p:spPr>
          <a:xfrm>
            <a:off x="1485663" y="1557728"/>
            <a:ext cx="6801199" cy="1080296"/>
          </a:xfrm>
          <a:prstGeom prst="rect">
            <a:avLst/>
          </a:prstGeom>
          <a:noFill/>
          <a:ln w="38100">
            <a:solidFill>
              <a:schemeClr val="accent2">
                <a:lumMod val="60000"/>
                <a:lumOff val="40000"/>
              </a:schemeClr>
            </a:solidFill>
          </a:ln>
        </p:spPr>
        <p:txBody>
          <a:bodyPr wrap="square">
            <a:spAutoFit/>
          </a:bodyPr>
          <a:lstStyle/>
          <a:p>
            <a:pPr>
              <a:lnSpc>
                <a:spcPct val="107000"/>
              </a:lnSpc>
              <a:spcAft>
                <a:spcPts val="800"/>
              </a:spcAft>
            </a:pPr>
            <a:r>
              <a:rPr lang="sv-SE" sz="2000">
                <a:solidFill>
                  <a:schemeClr val="tx2"/>
                </a:solidFill>
                <a:latin typeface="Calibri" panose="020f0502020204030204" pitchFamily="34" charset="0"/>
                <a:ea typeface="Calibri" panose="020f0502020204030204" pitchFamily="34" charset="0"/>
                <a:cs typeface="Times New Roman" panose="02020603050405020304" pitchFamily="18" charset="0"/>
              </a:rPr>
              <a:t>Vad </a:t>
            </a:r>
            <a:r>
              <a:rPr lang="sv-SE" sz="20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gör vi redan och vad kan vi göra mer i våra enskilda möten (med t.ex. patienter, brukare, klienter, elever, anhöriga)           som påverkar individers förutsättningar för en god hälsa? </a:t>
            </a:r>
            <a:endParaRPr lang="sv-SE" sz="200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Rektangel 15"/>
          <p:cNvSpPr/>
          <p:nvPr/>
        </p:nvSpPr>
        <p:spPr>
          <a:xfrm>
            <a:off x="715246" y="603570"/>
            <a:ext cx="8079462" cy="646331"/>
          </a:xfrm>
          <a:prstGeom prst="rect">
            <a:avLst/>
          </a:prstGeom>
        </p:spPr>
        <p:txBody>
          <a:bodyPr wrap="square">
            <a:spAutoFit/>
          </a:bodyPr>
          <a:lstStyle/>
          <a:p>
            <a:r>
              <a:rPr lang="sv-SE" b="1" smtClean="0">
                <a:solidFill>
                  <a:srgbClr val="000000"/>
                </a:solidFill>
              </a:rPr>
              <a:t>Insatser på </a:t>
            </a:r>
            <a:r>
              <a:rPr lang="sv-SE" b="1" u="sng" smtClean="0">
                <a:solidFill>
                  <a:srgbClr val="000000"/>
                </a:solidFill>
              </a:rPr>
              <a:t>individ</a:t>
            </a:r>
            <a:r>
              <a:rPr lang="sv-SE" b="1" smtClean="0">
                <a:solidFill>
                  <a:srgbClr val="000000"/>
                </a:solidFill>
              </a:rPr>
              <a:t>nivå </a:t>
            </a:r>
            <a:r>
              <a:rPr lang="sv-SE" smtClean="0">
                <a:solidFill>
                  <a:srgbClr val="000000"/>
                </a:solidFill>
              </a:rPr>
              <a:t>som bidrar till minskad skillnad i hälsa mellan olika grupper på befolkningsnivå</a:t>
            </a:r>
            <a:endParaRPr lang="sv-SE"/>
          </a:p>
        </p:txBody>
      </p:sp>
      <p:sp>
        <p:nvSpPr>
          <p:cNvPr id="17" name="Rektangel 16"/>
          <p:cNvSpPr/>
          <p:nvPr/>
        </p:nvSpPr>
        <p:spPr>
          <a:xfrm>
            <a:off x="733138" y="2958000"/>
            <a:ext cx="8079462" cy="914400"/>
          </a:xfrm>
          <a:prstGeom prst="rect">
            <a:avLst/>
          </a:prstGeom>
        </p:spPr>
        <p:txBody>
          <a:bodyPr wrap="square">
            <a:spAutoFit/>
          </a:bodyPr>
          <a:lstStyle/>
          <a:p>
            <a:r>
              <a:rPr lang="sv-SE" b="1"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Tips: </a:t>
            </a:r>
            <a:r>
              <a:rPr lang="sv-SE">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F</a:t>
            </a:r>
            <a:r>
              <a:rPr lang="sv-SE"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allen </a:t>
            </a:r>
            <a:r>
              <a:rPr lang="sv-SE">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från </a:t>
            </a:r>
            <a:r>
              <a:rPr lang="sv-SE"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e-kursen kan användas </a:t>
            </a:r>
            <a:r>
              <a:rPr lang="sv-SE">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som exempel att diskutera </a:t>
            </a:r>
            <a:r>
              <a:rPr lang="sv-SE"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utifrån.</a:t>
            </a:r>
          </a:p>
          <a:p>
            <a:r>
              <a:rPr lang="sv-SE"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         Här kan du hämta fallen från </a:t>
            </a:r>
            <a:r>
              <a:rPr lang="sv-SE" u="sng">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hlinkClick r:id="rId2"/>
              </a:rPr>
              <a:t>https://</a:t>
            </a:r>
            <a:r>
              <a:rPr lang="sv-SE" u="sng"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hlinkClick r:id="rId2"/>
              </a:rPr>
              <a:t>gotland.se/vard-och-   </a:t>
            </a:r>
          </a:p>
          <a:p>
            <a:r>
              <a:rPr lang="sv-SE" u="sng">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hlinkClick r:id="rId2"/>
              </a:rPr>
              <a:t> </a:t>
            </a:r>
            <a:r>
              <a:rPr lang="sv-SE" u="sng"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hlinkClick r:id="rId2"/>
              </a:rPr>
              <a:t>gotland.se/vard-och-halsa/folkhalsa/faktorer-som-paverkar-folkhalsan</a:t>
            </a:r>
            <a:endParaRPr lang="sv-SE" u="sng">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Rektangel 17"/>
          <p:cNvSpPr/>
          <p:nvPr/>
        </p:nvSpPr>
        <p:spPr>
          <a:xfrm>
            <a:off x="733138" y="3881330"/>
            <a:ext cx="7553725" cy="903859"/>
          </a:xfrm>
          <a:prstGeom prst="rect">
            <a:avLst/>
          </a:prstGeom>
        </p:spPr>
        <p:txBody>
          <a:bodyPr wrap="square">
            <a:spAutoFit/>
          </a:bodyPr>
          <a:lstStyle/>
          <a:p>
            <a:pPr>
              <a:lnSpc>
                <a:spcPct val="107000"/>
              </a:lnSpc>
            </a:pPr>
            <a:r>
              <a:rPr lang="sv-SE" b="1"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Tips: </a:t>
            </a:r>
            <a:r>
              <a:rPr lang="sv-SE" smtClean="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rPr>
              <a:t>Diskutera om och hur ni kan använda er av kontaktlistan: </a:t>
            </a:r>
          </a:p>
          <a:p>
            <a:pPr>
              <a:lnSpc>
                <a:spcPct val="107000"/>
              </a:lnSpc>
            </a:pPr>
            <a:r>
              <a:rPr lang="sv-SE" sz="1600" u="sng">
                <a:hlinkClick r:id="rId3"/>
              </a:rPr>
              <a:t> </a:t>
            </a:r>
            <a:r>
              <a:rPr lang="sv-SE" sz="1600" u="sng" smtClean="0">
                <a:hlinkClick r:id="rId3"/>
              </a:rPr>
              <a:t>      </a:t>
            </a:r>
            <a:r>
              <a:rPr lang="sv-SE" sz="1600" smtClean="0">
                <a:hlinkClick r:id="rId3"/>
              </a:rPr>
              <a:t>samarbetswebb.gotland.se/rg/samarbetswebb/for-utforare-inom-vard/snabbguide---nar-ohalsan-beror-pa-mer-an-medicinska-orsaker</a:t>
            </a:r>
            <a:r>
              <a:rPr lang="sv-SE" sz="1600" smtClean="0"/>
              <a:t>.</a:t>
            </a:r>
            <a:endParaRPr lang="sv-SE" sz="1600">
              <a:solidFill>
                <a:schemeClr val="bg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7521077"/>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Rektangel 8"/>
          <p:cNvSpPr/>
          <p:nvPr/>
        </p:nvSpPr>
        <p:spPr>
          <a:xfrm>
            <a:off x="7375986" y="4293852"/>
            <a:ext cx="1656184"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ubrik 1"/>
          <p:cNvSpPr txBox="1"/>
          <p:nvPr/>
        </p:nvSpPr>
        <p:spPr>
          <a:xfrm>
            <a:off x="539552" y="0"/>
            <a:ext cx="1368152" cy="483518"/>
          </a:xfrm>
          <a:prstGeom prst="rect">
            <a:avLst/>
          </a:prstGeom>
          <a:solidFill>
            <a:schemeClr val="accent2"/>
          </a:solidFill>
        </p:spPr>
        <p:txBody>
          <a:bodyPr lIns="0" tIns="0" rIns="0" bIns="0" anchor="ctr" anchorCtr="0"/>
          <a:lstStyle>
            <a:lvl1pPr algn="l" defTabSz="914400" rtl="0" eaLnBrk="1" latinLnBrk="0" hangingPunct="1">
              <a:spcBef>
                <a:spcPct val="0"/>
              </a:spcBef>
              <a:buNone/>
              <a:defRPr sz="3800" kern="1200">
                <a:solidFill>
                  <a:schemeClr val="tx1">
                    <a:lumMod val="75000"/>
                  </a:schemeClr>
                </a:solidFill>
                <a:latin typeface="+mj-lt"/>
                <a:ea typeface="+mj-ea"/>
                <a:cs typeface="+mj-cs"/>
              </a:defRPr>
            </a:lvl1pPr>
          </a:lstStyle>
          <a:p>
            <a:r>
              <a:rPr lang="sv-SE" sz="1400" smtClean="0">
                <a:solidFill>
                  <a:schemeClr val="bg1"/>
                </a:solidFill>
              </a:rPr>
              <a:t>Diskussion  </a:t>
            </a:r>
            <a:endParaRPr lang="sv-SE" sz="1400">
              <a:solidFill>
                <a:schemeClr val="bg1"/>
              </a:solidFill>
            </a:endParaRPr>
          </a:p>
          <a:p>
            <a:r>
              <a:rPr lang="sv-SE" sz="1400" b="1" smtClean="0">
                <a:solidFill>
                  <a:schemeClr val="bg1"/>
                </a:solidFill>
                <a:latin typeface="+mn-lt"/>
              </a:rPr>
              <a:t>Bild 5</a:t>
            </a:r>
            <a:endParaRPr lang="sv-SE" sz="1400" b="1">
              <a:solidFill>
                <a:schemeClr val="bg1"/>
              </a:solidFill>
              <a:latin typeface="+mn-lt"/>
            </a:endParaRPr>
          </a:p>
        </p:txBody>
      </p:sp>
      <p:sp>
        <p:nvSpPr>
          <p:cNvPr id="14" name="Rubrik 1"/>
          <p:cNvSpPr>
            <a:spLocks noGrp="1"/>
          </p:cNvSpPr>
          <p:nvPr>
            <p:ph type="title"/>
          </p:nvPr>
        </p:nvSpPr>
        <p:spPr>
          <a:xfrm>
            <a:off x="2123728" y="-46273"/>
            <a:ext cx="7848872" cy="576064"/>
          </a:xfrm>
        </p:spPr>
        <p:txBody>
          <a:bodyPr/>
          <a:lstStyle/>
          <a:p>
            <a:r>
              <a:rPr lang="sv-SE" sz="2600" smtClean="0">
                <a:solidFill>
                  <a:schemeClr val="bg2">
                    <a:lumMod val="10000"/>
                  </a:schemeClr>
                </a:solidFill>
              </a:rPr>
              <a:t>Stöd för diskussion</a:t>
            </a:r>
            <a:endParaRPr lang="sv-SE" sz="2600">
              <a:solidFill>
                <a:schemeClr val="bg2">
                  <a:lumMod val="10000"/>
                </a:schemeClr>
              </a:solidFill>
            </a:endParaRPr>
          </a:p>
        </p:txBody>
      </p:sp>
      <p:sp>
        <p:nvSpPr>
          <p:cNvPr id="15" name="Rektangel 14"/>
          <p:cNvSpPr/>
          <p:nvPr/>
        </p:nvSpPr>
        <p:spPr>
          <a:xfrm>
            <a:off x="1491494" y="1371209"/>
            <a:ext cx="6680906" cy="1080296"/>
          </a:xfrm>
          <a:prstGeom prst="rect">
            <a:avLst/>
          </a:prstGeom>
          <a:noFill/>
          <a:ln w="38100">
            <a:solidFill>
              <a:schemeClr val="accent2">
                <a:lumMod val="60000"/>
                <a:lumOff val="40000"/>
              </a:schemeClr>
            </a:solidFill>
          </a:ln>
        </p:spPr>
        <p:txBody>
          <a:bodyPr wrap="square">
            <a:spAutoFit/>
          </a:bodyPr>
          <a:lstStyle/>
          <a:p>
            <a:pPr>
              <a:lnSpc>
                <a:spcPct val="107000"/>
              </a:lnSpc>
              <a:spcAft>
                <a:spcPts val="800"/>
              </a:spcAft>
            </a:pPr>
            <a:r>
              <a:rPr lang="sv-SE" sz="2000">
                <a:solidFill>
                  <a:schemeClr val="tx2"/>
                </a:solidFill>
                <a:latin typeface="Calibri" panose="020f0502020204030204" pitchFamily="34" charset="0"/>
                <a:ea typeface="Calibri" panose="020f0502020204030204" pitchFamily="34" charset="0"/>
                <a:cs typeface="Times New Roman" panose="02020603050405020304" pitchFamily="18" charset="0"/>
              </a:rPr>
              <a:t>Vad </a:t>
            </a:r>
            <a:r>
              <a:rPr lang="sv-SE" sz="20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gör vi redan och vad kan vi göra mer på organisationsnivå för att öka förutsättningarna för en god hälsa för befolkningen, inklusive de grupper som har sämst förutsättningar? </a:t>
            </a:r>
            <a:endParaRPr lang="sv-SE" sz="200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Rektangel 15"/>
          <p:cNvSpPr/>
          <p:nvPr/>
        </p:nvSpPr>
        <p:spPr>
          <a:xfrm>
            <a:off x="715246" y="603570"/>
            <a:ext cx="8079462" cy="646331"/>
          </a:xfrm>
          <a:prstGeom prst="rect">
            <a:avLst/>
          </a:prstGeom>
        </p:spPr>
        <p:txBody>
          <a:bodyPr wrap="square">
            <a:spAutoFit/>
          </a:bodyPr>
          <a:lstStyle/>
          <a:p>
            <a:r>
              <a:rPr lang="sv-SE" b="1" smtClean="0">
                <a:solidFill>
                  <a:srgbClr val="000000"/>
                </a:solidFill>
              </a:rPr>
              <a:t>Insatser på </a:t>
            </a:r>
            <a:r>
              <a:rPr lang="sv-SE" b="1" u="sng" smtClean="0">
                <a:solidFill>
                  <a:srgbClr val="000000"/>
                </a:solidFill>
              </a:rPr>
              <a:t>enhets</a:t>
            </a:r>
            <a:r>
              <a:rPr lang="sv-SE" b="1" smtClean="0">
                <a:solidFill>
                  <a:srgbClr val="000000"/>
                </a:solidFill>
              </a:rPr>
              <a:t>nivå </a:t>
            </a:r>
            <a:r>
              <a:rPr lang="sv-SE" smtClean="0">
                <a:solidFill>
                  <a:srgbClr val="000000"/>
                </a:solidFill>
              </a:rPr>
              <a:t>som bidrar till minskad skillnad i hälsa mellan olika grupper på befolkningsnivå</a:t>
            </a:r>
            <a:endParaRPr lang="sv-SE"/>
          </a:p>
        </p:txBody>
      </p:sp>
      <p:sp>
        <p:nvSpPr>
          <p:cNvPr id="17" name="Rektangel 16"/>
          <p:cNvSpPr/>
          <p:nvPr/>
        </p:nvSpPr>
        <p:spPr>
          <a:xfrm>
            <a:off x="715246" y="4205040"/>
            <a:ext cx="6377034" cy="1234440"/>
          </a:xfrm>
          <a:prstGeom prst="rect">
            <a:avLst/>
          </a:prstGeom>
        </p:spPr>
        <p:txBody>
          <a:bodyPr wrap="square">
            <a:spAutoFit/>
          </a:bodyPr>
          <a:lstStyle/>
          <a:p>
            <a:r>
              <a:rPr lang="sv-SE" sz="1300" b="1" smtClean="0">
                <a:solidFill>
                  <a:schemeClr val="bg2">
                    <a:lumMod val="10000"/>
                  </a:schemeClr>
                </a:solidFill>
                <a:ea typeface="Calibri" panose="020f0502020204030204" pitchFamily="34" charset="0"/>
                <a:cs typeface="Times New Roman" panose="02020603050405020304" pitchFamily="18" charset="0"/>
              </a:rPr>
              <a:t>Tips: </a:t>
            </a:r>
            <a:r>
              <a:rPr lang="sv-SE" sz="1300" smtClean="0">
                <a:solidFill>
                  <a:schemeClr val="bg2">
                    <a:lumMod val="10000"/>
                  </a:schemeClr>
                </a:solidFill>
                <a:ea typeface="Calibri" panose="020f0502020204030204" pitchFamily="34" charset="0"/>
                <a:cs typeface="Times New Roman" panose="02020603050405020304" pitchFamily="18" charset="0"/>
              </a:rPr>
              <a:t>I folkhälsostatistiken på </a:t>
            </a:r>
            <a:r>
              <a:rPr lang="sv-SE" sz="1300" smtClean="0">
                <a:solidFill>
                  <a:schemeClr val="bg2">
                    <a:lumMod val="10000"/>
                  </a:schemeClr>
                </a:solidFill>
                <a:ea typeface="Calibri" panose="020f0502020204030204" pitchFamily="34" charset="0"/>
                <a:cs typeface="Times New Roman" panose="02020603050405020304" pitchFamily="18" charset="0"/>
                <a:hlinkClick r:id="rId2"/>
              </a:rPr>
              <a:t>www.gotland.se/folkhalsostatistik</a:t>
            </a:r>
            <a:r>
              <a:rPr lang="sv-SE" sz="1300" smtClean="0">
                <a:solidFill>
                  <a:schemeClr val="bg2">
                    <a:lumMod val="10000"/>
                  </a:schemeClr>
                </a:solidFill>
                <a:ea typeface="Calibri" panose="020f0502020204030204" pitchFamily="34" charset="0"/>
                <a:cs typeface="Times New Roman" panose="02020603050405020304" pitchFamily="18" charset="0"/>
              </a:rPr>
              <a:t> kan ni se mer på </a:t>
            </a:r>
          </a:p>
          <a:p>
            <a:r>
              <a:rPr lang="sv-SE" sz="1300">
                <a:solidFill>
                  <a:schemeClr val="bg2">
                    <a:lumMod val="10000"/>
                  </a:schemeClr>
                </a:solidFill>
                <a:ea typeface="Calibri" panose="020f0502020204030204" pitchFamily="34" charset="0"/>
                <a:cs typeface="Times New Roman" panose="02020603050405020304" pitchFamily="18" charset="0"/>
              </a:rPr>
              <a:t> </a:t>
            </a:r>
            <a:r>
              <a:rPr lang="sv-SE" sz="1300" smtClean="0">
                <a:solidFill>
                  <a:schemeClr val="bg2">
                    <a:lumMod val="10000"/>
                  </a:schemeClr>
                </a:solidFill>
                <a:ea typeface="Calibri" panose="020f0502020204030204" pitchFamily="34" charset="0"/>
                <a:cs typeface="Times New Roman" panose="02020603050405020304" pitchFamily="18" charset="0"/>
              </a:rPr>
              <a:t>         hur hälsa, levnadsvanor ser ut i olika grupper av befolkningen och hur det ser                   </a:t>
            </a:r>
          </a:p>
          <a:p>
            <a:r>
              <a:rPr lang="sv-SE" sz="1300">
                <a:solidFill>
                  <a:schemeClr val="bg2">
                    <a:lumMod val="10000"/>
                  </a:schemeClr>
                </a:solidFill>
                <a:ea typeface="Calibri" panose="020f0502020204030204" pitchFamily="34" charset="0"/>
                <a:cs typeface="Times New Roman" panose="02020603050405020304" pitchFamily="18" charset="0"/>
              </a:rPr>
              <a:t> </a:t>
            </a:r>
            <a:r>
              <a:rPr lang="sv-SE" sz="1300" smtClean="0">
                <a:solidFill>
                  <a:schemeClr val="bg2">
                    <a:lumMod val="10000"/>
                  </a:schemeClr>
                </a:solidFill>
                <a:ea typeface="Calibri" panose="020f0502020204030204" pitchFamily="34" charset="0"/>
                <a:cs typeface="Times New Roman" panose="02020603050405020304" pitchFamily="18" charset="0"/>
              </a:rPr>
              <a:t>         ut i fem olika områden på Gotland. </a:t>
            </a:r>
          </a:p>
          <a:p>
            <a:endParaRPr lang="sv-SE">
              <a:solidFill>
                <a:schemeClr val="bg2">
                  <a:lumMod val="10000"/>
                </a:schemeClr>
              </a:solidFill>
              <a:ea typeface="Calibri" panose="020f0502020204030204" pitchFamily="34" charset="0"/>
              <a:cs typeface="Times New Roman" panose="02020603050405020304" pitchFamily="18" charset="0"/>
            </a:endParaRPr>
          </a:p>
          <a:p>
            <a:endParaRPr lang="sv-SE"/>
          </a:p>
        </p:txBody>
      </p:sp>
      <p:sp>
        <p:nvSpPr>
          <p:cNvPr id="10" name="Rektangel 9"/>
          <p:cNvSpPr/>
          <p:nvPr/>
        </p:nvSpPr>
        <p:spPr>
          <a:xfrm>
            <a:off x="715246" y="2551940"/>
            <a:ext cx="7673178" cy="2139047"/>
          </a:xfrm>
          <a:prstGeom prst="rect">
            <a:avLst/>
          </a:prstGeom>
        </p:spPr>
        <p:txBody>
          <a:bodyPr wrap="square">
            <a:spAutoFit/>
          </a:bodyPr>
          <a:lstStyle/>
          <a:p>
            <a:r>
              <a:rPr lang="sv-SE" sz="1300" b="1" smtClean="0">
                <a:solidFill>
                  <a:schemeClr val="bg2">
                    <a:lumMod val="10000"/>
                  </a:schemeClr>
                </a:solidFill>
                <a:ea typeface="Calibri" panose="020f0502020204030204" pitchFamily="34" charset="0"/>
                <a:cs typeface="Times New Roman" panose="02020603050405020304" pitchFamily="18" charset="0"/>
              </a:rPr>
              <a:t>Några exempel:  </a:t>
            </a:r>
          </a:p>
          <a:p>
            <a:pPr marL="285750" indent="-285750">
              <a:buFont typeface="Arial" pitchFamily="34" charset="0"/>
              <a:buChar char="•"/>
            </a:pPr>
            <a:r>
              <a:rPr lang="sv-SE" sz="1300">
                <a:solidFill>
                  <a:schemeClr val="tx2"/>
                </a:solidFill>
              </a:rPr>
              <a:t>S</a:t>
            </a:r>
            <a:r>
              <a:rPr lang="sv-SE" sz="1300" smtClean="0">
                <a:solidFill>
                  <a:schemeClr val="tx2"/>
                </a:solidFill>
              </a:rPr>
              <a:t>amverkan med andra verksamheter för att nå utsatta grupper.</a:t>
            </a:r>
          </a:p>
          <a:p>
            <a:endParaRPr lang="sv-SE" sz="200" smtClean="0">
              <a:solidFill>
                <a:schemeClr val="tx2"/>
              </a:solidFill>
            </a:endParaRPr>
          </a:p>
          <a:p>
            <a:pPr marL="285750" indent="-285750">
              <a:buFont typeface="Arial" pitchFamily="34" charset="0"/>
              <a:buChar char="•"/>
            </a:pPr>
            <a:r>
              <a:rPr lang="sv-SE" sz="1300" smtClean="0">
                <a:solidFill>
                  <a:schemeClr val="tx2"/>
                </a:solidFill>
              </a:rPr>
              <a:t>Anpassa </a:t>
            </a:r>
            <a:r>
              <a:rPr lang="sv-SE" sz="1300">
                <a:solidFill>
                  <a:schemeClr val="tx2"/>
                </a:solidFill>
              </a:rPr>
              <a:t>information, kallelser, rutiner etc. efter patienter/brukare/elever med olika </a:t>
            </a:r>
            <a:r>
              <a:rPr lang="sv-SE" sz="1300" smtClean="0">
                <a:solidFill>
                  <a:schemeClr val="tx2"/>
                </a:solidFill>
              </a:rPr>
              <a:t>bakgrund.</a:t>
            </a:r>
          </a:p>
          <a:p>
            <a:endParaRPr lang="sv-SE" sz="200" smtClean="0">
              <a:solidFill>
                <a:schemeClr val="tx2"/>
              </a:solidFill>
            </a:endParaRPr>
          </a:p>
          <a:p>
            <a:pPr marL="285750" indent="-285750">
              <a:buFont typeface="Arial" pitchFamily="34" charset="0"/>
              <a:buChar char="•"/>
            </a:pPr>
            <a:r>
              <a:rPr lang="sv-SE" sz="1300" smtClean="0">
                <a:solidFill>
                  <a:schemeClr val="tx2"/>
                </a:solidFill>
              </a:rPr>
              <a:t>Uppmärksamma behov av förändringar i rutiner, policyer och politiska beslut för att förbättra förutsättningar för god hälsa </a:t>
            </a:r>
            <a:r>
              <a:rPr lang="sv-SE" sz="1300" u="sng" smtClean="0">
                <a:solidFill>
                  <a:schemeClr val="tx2"/>
                </a:solidFill>
              </a:rPr>
              <a:t>för alla </a:t>
            </a:r>
            <a:r>
              <a:rPr lang="sv-SE" sz="1300" smtClean="0">
                <a:solidFill>
                  <a:schemeClr val="tx2"/>
                </a:solidFill>
              </a:rPr>
              <a:t>(både inom den egna och andra organisationer).</a:t>
            </a:r>
          </a:p>
          <a:p>
            <a:endParaRPr lang="sv-SE" sz="200" smtClean="0">
              <a:solidFill>
                <a:schemeClr val="tx2"/>
              </a:solidFill>
            </a:endParaRPr>
          </a:p>
          <a:p>
            <a:pPr marL="285750" indent="-285750">
              <a:buFont typeface="Arial" pitchFamily="34" charset="0"/>
              <a:buChar char="•"/>
            </a:pPr>
            <a:r>
              <a:rPr lang="sv-SE" sz="1300" smtClean="0">
                <a:solidFill>
                  <a:schemeClr val="tx2"/>
                </a:solidFill>
              </a:rPr>
              <a:t>Öka kunskapen om t.ex. personcentrerad vård, MI (Motiverande samtal), hälsolitteracitet, barnrätt och barns uppväxtvillkor, bemötande av personer med olika funktionsnedsättningar, HBTQI. </a:t>
            </a:r>
            <a:endParaRPr lang="sv-SE" sz="1300">
              <a:solidFill>
                <a:schemeClr val="tx2"/>
              </a:solidFill>
            </a:endParaRPr>
          </a:p>
          <a:p>
            <a:endParaRPr lang="sv-SE"/>
          </a:p>
          <a:p>
            <a:endParaRPr lang="sv-SE"/>
          </a:p>
        </p:txBody>
      </p:sp>
    </p:spTree>
    <p:extLst>
      <p:ext uri="{BB962C8B-B14F-4D97-AF65-F5344CB8AC3E}">
        <p14:creationId xmlns:p14="http://schemas.microsoft.com/office/powerpoint/2010/main" val="829275165"/>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Rektangel 8"/>
          <p:cNvSpPr/>
          <p:nvPr/>
        </p:nvSpPr>
        <p:spPr>
          <a:xfrm>
            <a:off x="7375986" y="4293852"/>
            <a:ext cx="1656184"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ubrik 1"/>
          <p:cNvSpPr txBox="1"/>
          <p:nvPr/>
        </p:nvSpPr>
        <p:spPr>
          <a:xfrm>
            <a:off x="539552" y="0"/>
            <a:ext cx="1368152" cy="483518"/>
          </a:xfrm>
          <a:prstGeom prst="rect">
            <a:avLst/>
          </a:prstGeom>
          <a:solidFill>
            <a:srgbClr val="00B140"/>
          </a:solidFill>
        </p:spPr>
        <p:txBody>
          <a:bodyPr lIns="0" tIns="0" rIns="0" bIns="0" anchor="ctr" anchorCtr="0"/>
          <a:lstStyle>
            <a:lvl1pPr algn="l" defTabSz="914400" rtl="0" eaLnBrk="1" latinLnBrk="0" hangingPunct="1">
              <a:spcBef>
                <a:spcPct val="0"/>
              </a:spcBef>
              <a:buNone/>
              <a:defRPr sz="3800" kern="1200">
                <a:solidFill>
                  <a:schemeClr val="tx1">
                    <a:lumMod val="75000"/>
                  </a:schemeClr>
                </a:solidFill>
                <a:latin typeface="+mj-lt"/>
                <a:ea typeface="+mj-ea"/>
                <a:cs typeface="+mj-cs"/>
              </a:defRPr>
            </a:lvl1pPr>
          </a:lstStyle>
          <a:p>
            <a:r>
              <a:rPr lang="sv-SE" sz="1400" smtClean="0">
                <a:solidFill>
                  <a:schemeClr val="bg1"/>
                </a:solidFill>
              </a:rPr>
              <a:t>Vidare planering </a:t>
            </a:r>
            <a:endParaRPr lang="sv-SE" sz="1400">
              <a:solidFill>
                <a:schemeClr val="bg1"/>
              </a:solidFill>
            </a:endParaRPr>
          </a:p>
          <a:p>
            <a:r>
              <a:rPr lang="sv-SE" sz="1400" b="1" smtClean="0">
                <a:solidFill>
                  <a:schemeClr val="bg1"/>
                </a:solidFill>
                <a:latin typeface="+mn-lt"/>
              </a:rPr>
              <a:t>Bild 6</a:t>
            </a:r>
            <a:endParaRPr lang="sv-SE" sz="1400" b="1">
              <a:solidFill>
                <a:schemeClr val="bg1"/>
              </a:solidFill>
              <a:latin typeface="+mn-lt"/>
            </a:endParaRPr>
          </a:p>
        </p:txBody>
      </p:sp>
      <p:sp>
        <p:nvSpPr>
          <p:cNvPr id="14" name="Rubrik 1"/>
          <p:cNvSpPr>
            <a:spLocks noGrp="1"/>
          </p:cNvSpPr>
          <p:nvPr>
            <p:ph type="title"/>
          </p:nvPr>
        </p:nvSpPr>
        <p:spPr>
          <a:xfrm>
            <a:off x="2083398" y="348185"/>
            <a:ext cx="7848872" cy="576064"/>
          </a:xfrm>
        </p:spPr>
        <p:txBody>
          <a:bodyPr/>
          <a:lstStyle/>
          <a:p>
            <a:r>
              <a:rPr lang="sv-SE" sz="2600" smtClean="0">
                <a:solidFill>
                  <a:schemeClr val="bg2">
                    <a:lumMod val="10000"/>
                  </a:schemeClr>
                </a:solidFill>
              </a:rPr>
              <a:t>Stöd för planering av vidare samtal, </a:t>
            </a:r>
            <a:br>
              <a:rPr lang="sv-SE" sz="2600" smtClean="0">
                <a:solidFill>
                  <a:schemeClr val="bg2">
                    <a:lumMod val="10000"/>
                  </a:schemeClr>
                </a:solidFill>
              </a:rPr>
            </a:br>
            <a:r>
              <a:rPr lang="sv-SE" sz="2600" smtClean="0">
                <a:solidFill>
                  <a:schemeClr val="bg2">
                    <a:lumMod val="10000"/>
                  </a:schemeClr>
                </a:solidFill>
              </a:rPr>
              <a:t>insatser och uppföljning för att bidra till ökad jämlikhet i hälsa i befolkningen</a:t>
            </a:r>
            <a:endParaRPr lang="sv-SE" sz="2600">
              <a:solidFill>
                <a:schemeClr val="bg2">
                  <a:lumMod val="10000"/>
                </a:schemeClr>
              </a:solidFill>
            </a:endParaRPr>
          </a:p>
        </p:txBody>
      </p:sp>
      <p:sp>
        <p:nvSpPr>
          <p:cNvPr id="15" name="Rektangel 14"/>
          <p:cNvSpPr/>
          <p:nvPr/>
        </p:nvSpPr>
        <p:spPr>
          <a:xfrm>
            <a:off x="2083398" y="1419622"/>
            <a:ext cx="6120680" cy="3201902"/>
          </a:xfrm>
          <a:prstGeom prst="rect">
            <a:avLst/>
          </a:prstGeom>
          <a:noFill/>
          <a:ln w="38100">
            <a:solidFill>
              <a:srgbClr val="00B140"/>
            </a:solidFill>
          </a:ln>
        </p:spPr>
        <p:txBody>
          <a:bodyPr wrap="square">
            <a:spAutoFit/>
          </a:bodyPr>
          <a:lstStyle/>
          <a:p>
            <a:pPr marL="342900" indent="-342900">
              <a:lnSpc>
                <a:spcPct val="107000"/>
              </a:lnSpc>
              <a:spcAft>
                <a:spcPts val="800"/>
              </a:spcAft>
              <a:buFont typeface="Arial" pitchFamily="34" charset="0"/>
              <a:buChar char="•"/>
            </a:pPr>
            <a:r>
              <a:rPr lang="sv-SE" sz="19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Hur kan vi göra för att hålla frågan om jämlik hälsa levande på vår arbetsplats? </a:t>
            </a:r>
          </a:p>
          <a:p>
            <a:pPr marL="342900" indent="-342900">
              <a:lnSpc>
                <a:spcPct val="107000"/>
              </a:lnSpc>
              <a:spcAft>
                <a:spcPts val="800"/>
              </a:spcAft>
              <a:buFont typeface="Arial" pitchFamily="34" charset="0"/>
              <a:buChar char="•"/>
            </a:pPr>
            <a:r>
              <a:rPr lang="sv-SE" sz="1900" i="1" smtClean="0">
                <a:solidFill>
                  <a:schemeClr val="tx2"/>
                </a:solidFill>
                <a:latin typeface="Calibri" panose="020f0502020204030204" pitchFamily="34" charset="0"/>
                <a:ea typeface="Calibri" panose="020f0502020204030204" pitchFamily="34" charset="0"/>
                <a:cs typeface="Times New Roman" panose="02020603050405020304" pitchFamily="18" charset="0"/>
              </a:rPr>
              <a:t>Om vi sammanfattar: </a:t>
            </a:r>
            <a:r>
              <a:rPr lang="sv-SE" sz="19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Vilka insatser gör vi redan som bidrar till förbättrad folkhälsa och ökad jämlikhet i hälsa? </a:t>
            </a:r>
            <a:r>
              <a:rPr lang="sv-SE" sz="1900">
                <a:solidFill>
                  <a:schemeClr val="tx2"/>
                </a:solidFill>
                <a:latin typeface="Calibri" panose="020f0502020204030204" pitchFamily="34" charset="0"/>
                <a:ea typeface="Calibri" panose="020f0502020204030204" pitchFamily="34" charset="0"/>
                <a:cs typeface="Times New Roman" panose="02020603050405020304" pitchFamily="18" charset="0"/>
              </a:rPr>
              <a:t>Hur följer vi upp </a:t>
            </a:r>
            <a:r>
              <a:rPr lang="sv-SE" sz="19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insatserna</a:t>
            </a:r>
            <a:r>
              <a:rPr lang="sv-SE" sz="1900">
                <a:solidFill>
                  <a:schemeClr val="tx2"/>
                </a:solidFill>
                <a:latin typeface="Calibri" panose="020f0502020204030204" pitchFamily="34" charset="0"/>
                <a:ea typeface="Calibri" panose="020f0502020204030204" pitchFamily="34" charset="0"/>
                <a:cs typeface="Times New Roman" panose="02020603050405020304" pitchFamily="18" charset="0"/>
              </a:rPr>
              <a:t>? </a:t>
            </a:r>
            <a:endParaRPr lang="sv-SE" sz="1900" smtClean="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itchFamily="34" charset="0"/>
              <a:buChar char="•"/>
            </a:pPr>
            <a:r>
              <a:rPr lang="sv-SE" sz="1900" i="1">
                <a:solidFill>
                  <a:schemeClr val="tx2"/>
                </a:solidFill>
                <a:latin typeface="Calibri" panose="020f0502020204030204" pitchFamily="34" charset="0"/>
                <a:ea typeface="Calibri" panose="020f0502020204030204" pitchFamily="34" charset="0"/>
                <a:cs typeface="Times New Roman" panose="02020603050405020304" pitchFamily="18" charset="0"/>
              </a:rPr>
              <a:t>Om vi </a:t>
            </a:r>
            <a:r>
              <a:rPr lang="sv-SE" sz="1900" i="1" smtClean="0">
                <a:solidFill>
                  <a:schemeClr val="tx2"/>
                </a:solidFill>
                <a:latin typeface="Calibri" panose="020f0502020204030204" pitchFamily="34" charset="0"/>
                <a:ea typeface="Calibri" panose="020f0502020204030204" pitchFamily="34" charset="0"/>
                <a:cs typeface="Times New Roman" panose="02020603050405020304" pitchFamily="18" charset="0"/>
              </a:rPr>
              <a:t>sammanfattar:  </a:t>
            </a:r>
            <a:r>
              <a:rPr lang="sv-SE" sz="19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Vilka tänkbara nya insatser vill vi undersöka mer om eller planera för? </a:t>
            </a:r>
          </a:p>
          <a:p>
            <a:pPr marL="342900" indent="-342900">
              <a:lnSpc>
                <a:spcPct val="107000"/>
              </a:lnSpc>
              <a:spcAft>
                <a:spcPts val="800"/>
              </a:spcAft>
              <a:buFont typeface="Arial" pitchFamily="34" charset="0"/>
              <a:buChar char="•"/>
            </a:pPr>
            <a:r>
              <a:rPr lang="sv-SE" sz="1900" i="1" smtClean="0">
                <a:solidFill>
                  <a:schemeClr val="tx2"/>
                </a:solidFill>
                <a:latin typeface="Calibri" panose="020f0502020204030204" pitchFamily="34" charset="0"/>
                <a:ea typeface="Calibri" panose="020f0502020204030204" pitchFamily="34" charset="0"/>
                <a:cs typeface="Times New Roman" panose="02020603050405020304" pitchFamily="18" charset="0"/>
              </a:rPr>
              <a:t>Om </a:t>
            </a:r>
            <a:r>
              <a:rPr lang="sv-SE" sz="1900" i="1">
                <a:solidFill>
                  <a:schemeClr val="tx2"/>
                </a:solidFill>
                <a:latin typeface="Calibri" panose="020f0502020204030204" pitchFamily="34" charset="0"/>
                <a:ea typeface="Calibri" panose="020f0502020204030204" pitchFamily="34" charset="0"/>
                <a:cs typeface="Times New Roman" panose="02020603050405020304" pitchFamily="18" charset="0"/>
              </a:rPr>
              <a:t>vi sammanfattar</a:t>
            </a:r>
            <a:r>
              <a:rPr lang="sv-SE" sz="1900" i="1" smtClean="0">
                <a:solidFill>
                  <a:schemeClr val="tx2"/>
                </a:solidFill>
                <a:latin typeface="Calibri" panose="020f0502020204030204" pitchFamily="34" charset="0"/>
                <a:ea typeface="Calibri" panose="020f0502020204030204" pitchFamily="34" charset="0"/>
                <a:cs typeface="Times New Roman" panose="02020603050405020304" pitchFamily="18" charset="0"/>
              </a:rPr>
              <a:t>: </a:t>
            </a:r>
            <a:r>
              <a:rPr lang="sv-SE" sz="19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Finns det nya insatser vi redan </a:t>
            </a:r>
            <a:r>
              <a:rPr lang="sv-SE" sz="1900">
                <a:solidFill>
                  <a:schemeClr val="tx2"/>
                </a:solidFill>
                <a:latin typeface="Calibri" panose="020f0502020204030204" pitchFamily="34" charset="0"/>
                <a:ea typeface="Calibri" panose="020f0502020204030204" pitchFamily="34" charset="0"/>
                <a:cs typeface="Times New Roman" panose="02020603050405020304" pitchFamily="18" charset="0"/>
              </a:rPr>
              <a:t>nu kan besluta om att </a:t>
            </a:r>
            <a:r>
              <a:rPr lang="sv-SE" sz="1900" smtClean="0">
                <a:solidFill>
                  <a:schemeClr val="tx2"/>
                </a:solidFill>
                <a:latin typeface="Calibri" panose="020f0502020204030204" pitchFamily="34" charset="0"/>
                <a:ea typeface="Calibri" panose="020f0502020204030204" pitchFamily="34" charset="0"/>
                <a:cs typeface="Times New Roman" panose="02020603050405020304" pitchFamily="18" charset="0"/>
              </a:rPr>
              <a:t>göra?  Hur ska vi följa upp insatserna? </a:t>
            </a:r>
          </a:p>
        </p:txBody>
      </p:sp>
    </p:spTree>
    <p:extLst>
      <p:ext uri="{BB962C8B-B14F-4D97-AF65-F5344CB8AC3E}">
        <p14:creationId xmlns:p14="http://schemas.microsoft.com/office/powerpoint/2010/main" val="469435902"/>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2.12.14"/>
  <p:tag name="AS_TITLE" val="Aspose.Slides for .NET 4.0 Client Profile"/>
  <p:tag name="AS_VERSION" val="22.12"/>
</p:tagLst>
</file>

<file path=ppt/theme/theme1.xml><?xml version="1.0" encoding="utf-8"?>
<a:theme xmlns:r="http://schemas.openxmlformats.org/officeDocument/2006/relationships" xmlns:a="http://schemas.openxmlformats.org/drawingml/2006/main" name="rg_mall_liggande_16x9">
  <a:themeElements>
    <a:clrScheme name="RG Region Gotland">
      <a:dk1>
        <a:srgbClr val="7F7F7F"/>
      </a:dk1>
      <a:lt1>
        <a:srgbClr val="FFFFFF"/>
      </a:lt1>
      <a:dk2>
        <a:srgbClr val="464646"/>
      </a:dk2>
      <a:lt2>
        <a:srgbClr val="DCDCDC"/>
      </a:lt2>
      <a:accent1>
        <a:srgbClr val="067265"/>
      </a:accent1>
      <a:accent2>
        <a:srgbClr val="004B87"/>
      </a:accent2>
      <a:accent3>
        <a:srgbClr val="830065"/>
      </a:accent3>
      <a:accent4>
        <a:srgbClr val="FF671F"/>
      </a:accent4>
      <a:accent5>
        <a:srgbClr val="DC071B"/>
      </a:accent5>
      <a:accent6>
        <a:srgbClr val="06AC39"/>
      </a:accent6>
      <a:hlink>
        <a:srgbClr val="0074A5"/>
      </a:hlink>
      <a:folHlink>
        <a:srgbClr val="9B293C"/>
      </a:folHlink>
    </a:clrScheme>
    <a:fontScheme name="RegionGotlandPPT">
      <a:majorFont>
        <a:latin typeface="Tahoma"/>
        <a:ea typeface="Tahoma"/>
        <a:cs typeface="Arial"/>
      </a:majorFont>
      <a:minorFont>
        <a:latin typeface="Tahoma"/>
        <a:ea typeface="Tahom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0" tIns="0" rIns="0" bIns="0" rtlCol="0" anchor="b" anchorCtr="0">
        <a:normAutofit/>
      </a:bodyPr>
      <a:lstStyle>
        <a:defPPr marL="0" marR="0" indent="0" algn="l" defTabSz="914400" rtl="0" eaLnBrk="1" fontAlgn="auto" latinLnBrk="0" hangingPunct="1">
          <a:lnSpc>
            <a:spcPct val="100000"/>
          </a:lnSpc>
          <a:spcBef>
            <a:spcPct val="0"/>
          </a:spcBef>
          <a:spcAft>
            <a:spcPts val="0"/>
          </a:spcAft>
          <a:buClrTx/>
          <a:buSzTx/>
          <a:buFontTx/>
          <a:buNone/>
          <a:tabLst/>
          <a:defRPr kumimoji="0" sz="1050" b="0" i="0" u="none" strike="noStrike" kern="1200" cap="none" spc="0" normalizeH="0" baseline="0" noProof="0" dirty="0" smtClean="0">
            <a:ln>
              <a:noFill/>
            </a:ln>
            <a:solidFill>
              <a:schemeClr val="tx1"/>
            </a:solidFill>
            <a:effectLst/>
            <a:uLnTx/>
            <a:uFillTx/>
            <a:latin typeface="+mj-lt"/>
            <a:ea typeface="+mj-ea"/>
            <a:cs typeface="+mj-cs"/>
          </a:defRPr>
        </a:defPPr>
      </a:lstStyle>
    </a:txDef>
  </a:objectDefaults>
  <a:extLst>
    <a:ext uri="{05A4C25C-085E-4340-85A3-A5531E510DB2}">
      <thm15:themeFamily xmlns:thm15="http://schemas.microsoft.com/office/thememl/2012/main" name="rg_16_9_mall.potx" id="{C8F01546-FD0E-4D0C-A329-2D4FD31DE633}" vid="{365A0A4C-E152-44C8-B334-B265EF5E1784}"/>
    </a:ext>
  </a:extLst>
</a:theme>
</file>

<file path=docProps/app.xml><?xml version="1.0" encoding="utf-8"?>
<Properties xmlns:vt="http://schemas.openxmlformats.org/officeDocument/2006/docPropsVTypes" xmlns="http://schemas.openxmlformats.org/officeDocument/2006/extended-properties">
  <Template>rg_16_9_mall</Template>
  <Company>Region Gotland</Company>
  <PresentationFormat>On-screen Show (16:9)</PresentationFormat>
  <Paragraphs>82</Paragraphs>
  <Slides>7</Slides>
  <Notes>0</Notes>
  <TotalTime>925</TotalTime>
  <HiddenSlides>0</HiddenSlides>
  <MMClips>0</MMClips>
  <ScaleCrop>0</ScaleCrop>
  <HeadingPairs>
    <vt:vector baseType="variant" size="6">
      <vt:variant>
        <vt:lpstr>Fonts used</vt:lpstr>
      </vt:variant>
      <vt:variant>
        <vt:i4>4</vt:i4>
      </vt:variant>
      <vt:variant>
        <vt:lpstr>Theme</vt:lpstr>
      </vt:variant>
      <vt:variant>
        <vt:i4>1</vt:i4>
      </vt:variant>
      <vt:variant>
        <vt:lpstr>Slide Titles</vt:lpstr>
      </vt:variant>
      <vt:variant>
        <vt:i4>7</vt:i4>
      </vt:variant>
    </vt:vector>
  </HeadingPairs>
  <TitlesOfParts>
    <vt:vector baseType="lpstr" size="12">
      <vt:lpstr>Arial</vt:lpstr>
      <vt:lpstr>Tahoma</vt:lpstr>
      <vt:lpstr>Calibri</vt:lpstr>
      <vt:lpstr>Times New Roman</vt:lpstr>
      <vt:lpstr>rg_mall_liggande_16x9</vt:lpstr>
      <vt:lpstr>PowerPoint Presentation</vt:lpstr>
      <vt:lpstr>Sammanfattning e-kurs Folkhälsa Gotland </vt:lpstr>
      <vt:lpstr>Sammanfattning e-kurs Folkhälsa Gotland </vt:lpstr>
      <vt:lpstr>Sammanfattning e-kurs Folkhälsa Gotland </vt:lpstr>
      <vt:lpstr>Stöd för diskussion</vt:lpstr>
      <vt:lpstr>Stöd för diskussion</vt:lpstr>
      <vt:lpstr>Stöd för planering av vidare samtal, insatser och uppföljning för att bidra till ökad jämlikhet i hälsa i befolkningen</vt:lpstr>
    </vt:vector>
  </TitlesOfParts>
  <LinksUpToDate>0</LinksUpToDate>
  <SharedDoc>0</SharedDoc>
  <HyperlinksChanged>0</HyperlinksChanged>
  <Application>Aspose.Slides for .NET</Application>
  <AppVersion>22.1200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PowerPoint-presentation</dc:title>
  <dc:creator>Veronica Hermann</dc:creator>
  <cp:lastModifiedBy>Veronica Hermann</cp:lastModifiedBy>
  <cp:revision>51</cp:revision>
  <cp:lastPrinted>2019-03-29T14:01:19.000</cp:lastPrinted>
  <dcterms:created xsi:type="dcterms:W3CDTF">2025-04-05T15:09:34Z</dcterms:created>
  <dcterms:modified xsi:type="dcterms:W3CDTF">2025-04-11T14:37:48Z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armDate">
    <vt:filetime>2026-08-24T00:00:00Z</vt:filetime>
  </property>
  <property fmtid="{D5CDD505-2E9C-101B-9397-08002B2CF9AE}" pid="3" name="ArchivedDescription">
    <vt:lpwstr/>
  </property>
  <property fmtid="{D5CDD505-2E9C-101B-9397-08002B2CF9AE}" pid="4" name="ChangeDescription">
    <vt:lpwstr>Uppdaterade länkar till e-kursen</vt:lpwstr>
  </property>
  <property fmtid="{D5CDD505-2E9C-101B-9397-08002B2CF9AE}" pid="5" name="CreateDate">
    <vt:filetime>2025-04-07T10:55:11Z</vt:filetime>
  </property>
  <property fmtid="{D5CDD505-2E9C-101B-9397-08002B2CF9AE}" pid="6" name="Creator">
    <vt:lpwstr>Veronica Hermann</vt:lpwstr>
  </property>
  <property fmtid="{D5CDD505-2E9C-101B-9397-08002B2CF9AE}" pid="7" name="DocumentType">
    <vt:lpwstr>Information</vt:lpwstr>
  </property>
  <property fmtid="{D5CDD505-2E9C-101B-9397-08002B2CF9AE}" pid="8" name="Draft">
    <vt:i4>0</vt:i4>
  </property>
  <property fmtid="{D5CDD505-2E9C-101B-9397-08002B2CF9AE}" pid="9" name="IsCheckedOut">
    <vt:bool>false</vt:bool>
  </property>
  <property fmtid="{D5CDD505-2E9C-101B-9397-08002B2CF9AE}" pid="10" name="IsPublished">
    <vt:bool>true</vt:bool>
  </property>
  <property fmtid="{D5CDD505-2E9C-101B-9397-08002B2CF9AE}" pid="11" name="Metadata...och ange ämnesområde">
    <vt:lpwstr/>
  </property>
  <property fmtid="{D5CDD505-2E9C-101B-9397-08002B2CF9AE}" pid="12" name="Metadata...underval ämnesområde">
    <vt:lpwstr/>
  </property>
  <property fmtid="{D5CDD505-2E9C-101B-9397-08002B2CF9AE}" pid="13" name="MetadataÄgare">
    <vt:lpwstr>Stefaan de Maecker</vt:lpwstr>
  </property>
  <property fmtid="{D5CDD505-2E9C-101B-9397-08002B2CF9AE}" pid="14" name="MetadataÄr dokumentet för förtroendevalda politiker?">
    <vt:lpwstr>Nej</vt:lpwstr>
  </property>
  <property fmtid="{D5CDD505-2E9C-101B-9397-08002B2CF9AE}" pid="15" name="MetadataDokument ska bevaras (arkiveras)">
    <vt:lpwstr>False</vt:lpwstr>
  </property>
  <property fmtid="{D5CDD505-2E9C-101B-9397-08002B2CF9AE}" pid="16" name="MetadataDokument till gotland.se">
    <vt:lpwstr>True</vt:lpwstr>
  </property>
  <property fmtid="{D5CDD505-2E9C-101B-9397-08002B2CF9AE}" pid="17" name="MetadataEnhet">
    <vt:lpwstr>(e) Social välfärd</vt:lpwstr>
  </property>
  <property fmtid="{D5CDD505-2E9C-101B-9397-08002B2CF9AE}" pid="18" name="MetadataEv. webbadress/info gotland.se">
    <vt:lpwstr>https://gotland.se/vard-och-halsa/folkhalsa</vt:lpwstr>
  </property>
  <property fmtid="{D5CDD505-2E9C-101B-9397-08002B2CF9AE}" pid="19" name="MetadataFaktagranskare">
    <vt:lpwstr/>
  </property>
  <property fmtid="{D5CDD505-2E9C-101B-9397-08002B2CF9AE}" pid="20" name="MetadataFörfattare">
    <vt:lpwstr>Veronica Hermann</vt:lpwstr>
  </property>
  <property fmtid="{D5CDD505-2E9C-101B-9397-08002B2CF9AE}" pid="21" name="MetadataFörvaltning">
    <vt:lpwstr>Regionstyrelseförvaltningen RSF</vt:lpwstr>
  </property>
  <property fmtid="{D5CDD505-2E9C-101B-9397-08002B2CF9AE}" pid="22" name="MetadataFritext/Sökord">
    <vt:lpwstr>folkhälsa, diskussion</vt:lpwstr>
  </property>
  <property fmtid="{D5CDD505-2E9C-101B-9397-08002B2CF9AE}" pid="23" name="MetadataÖvergripande nivå">
    <vt:lpwstr>Regiongemensamma dokument</vt:lpwstr>
  </property>
  <property fmtid="{D5CDD505-2E9C-101B-9397-08002B2CF9AE}" pid="24" name="MetadataTjänster">
    <vt:lpwstr/>
  </property>
  <property fmtid="{D5CDD505-2E9C-101B-9397-08002B2CF9AE}" pid="25" name="MetadataUppdrag">
    <vt:lpwstr/>
  </property>
  <property fmtid="{D5CDD505-2E9C-101B-9397-08002B2CF9AE}" pid="26" name="MetadataVälj förvaltning...">
    <vt:lpwstr/>
  </property>
  <property fmtid="{D5CDD505-2E9C-101B-9397-08002B2CF9AE}" pid="27" name="MetadataVerksamhet/Avdelning">
    <vt:lpwstr>(a) Regional utveckling</vt:lpwstr>
  </property>
  <property fmtid="{D5CDD505-2E9C-101B-9397-08002B2CF9AE}" pid="28" name="MetadataW3D3 ärendenummer">
    <vt:lpwstr/>
  </property>
  <property fmtid="{D5CDD505-2E9C-101B-9397-08002B2CF9AE}" pid="29" name="Number">
    <vt:lpwstr>45903</vt:lpwstr>
  </property>
  <property fmtid="{D5CDD505-2E9C-101B-9397-08002B2CF9AE}" pid="30" name="Prefix">
    <vt:lpwstr>INF</vt:lpwstr>
  </property>
  <property fmtid="{D5CDD505-2E9C-101B-9397-08002B2CF9AE}" pid="31" name="PublishDate">
    <vt:filetime>2025-04-11T16:37:46Z</vt:filetime>
  </property>
  <property fmtid="{D5CDD505-2E9C-101B-9397-08002B2CF9AE}" pid="32" name="RoleÄgare">
    <vt:lpwstr>Stefaan de Maecker</vt:lpwstr>
  </property>
  <property fmtid="{D5CDD505-2E9C-101B-9397-08002B2CF9AE}" pid="33" name="RoleDistributör">
    <vt:lpwstr/>
  </property>
  <property fmtid="{D5CDD505-2E9C-101B-9397-08002B2CF9AE}" pid="34" name="RoleFaktagranskare">
    <vt:lpwstr/>
  </property>
  <property fmtid="{D5CDD505-2E9C-101B-9397-08002B2CF9AE}" pid="35" name="RoleFörfattare">
    <vt:lpwstr>Veronica Hermann</vt:lpwstr>
  </property>
  <property fmtid="{D5CDD505-2E9C-101B-9397-08002B2CF9AE}" pid="36" name="RoleFormer distributor role (From 2016.03 update)">
    <vt:lpwstr/>
  </property>
  <property fmtid="{D5CDD505-2E9C-101B-9397-08002B2CF9AE}" pid="37" name="RoleFörtroendevalda">
    <vt:lpwstr/>
  </property>
  <property fmtid="{D5CDD505-2E9C-101B-9397-08002B2CF9AE}" pid="38" name="RoleSkapare">
    <vt:lpwstr>Veronica Hermann</vt:lpwstr>
  </property>
  <property fmtid="{D5CDD505-2E9C-101B-9397-08002B2CF9AE}" pid="39" name="SecurityLevel">
    <vt:i4>1</vt:i4>
  </property>
  <property fmtid="{D5CDD505-2E9C-101B-9397-08002B2CF9AE}" pid="40" name="Title">
    <vt:lpwstr>Diskussionsunderlag till e-kursen Folkhälsa Gotland</vt:lpwstr>
  </property>
  <property fmtid="{D5CDD505-2E9C-101B-9397-08002B2CF9AE}" pid="41" name="Version">
    <vt:i4>3</vt:i4>
  </property>
</Properties>
</file>